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0"/>
  </p:notesMasterIdLst>
  <p:handoutMasterIdLst>
    <p:handoutMasterId r:id="rId21"/>
  </p:handoutMasterIdLst>
  <p:sldIdLst>
    <p:sldId id="529" r:id="rId2"/>
    <p:sldId id="260" r:id="rId3"/>
    <p:sldId id="323" r:id="rId4"/>
    <p:sldId id="484" r:id="rId5"/>
    <p:sldId id="530" r:id="rId6"/>
    <p:sldId id="510" r:id="rId7"/>
    <p:sldId id="509" r:id="rId8"/>
    <p:sldId id="520" r:id="rId9"/>
    <p:sldId id="521" r:id="rId10"/>
    <p:sldId id="522" r:id="rId11"/>
    <p:sldId id="523" r:id="rId12"/>
    <p:sldId id="524" r:id="rId13"/>
    <p:sldId id="525" r:id="rId14"/>
    <p:sldId id="526" r:id="rId15"/>
    <p:sldId id="527" r:id="rId16"/>
    <p:sldId id="528" r:id="rId17"/>
    <p:sldId id="468" r:id="rId18"/>
    <p:sldId id="402" r:id="rId19"/>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AA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035" autoAdjust="0"/>
  </p:normalViewPr>
  <p:slideViewPr>
    <p:cSldViewPr>
      <p:cViewPr varScale="1">
        <p:scale>
          <a:sx n="104" d="100"/>
          <a:sy n="104" d="100"/>
        </p:scale>
        <p:origin x="1968" y="102"/>
      </p:cViewPr>
      <p:guideLst>
        <p:guide orient="horz" pos="2160"/>
        <p:guide pos="2880"/>
      </p:guideLst>
    </p:cSldViewPr>
  </p:slideViewPr>
  <p:outlineViewPr>
    <p:cViewPr>
      <p:scale>
        <a:sx n="33" d="100"/>
        <a:sy n="33" d="100"/>
      </p:scale>
      <p:origin x="36" y="12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252"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sz="quarter" idx="1"/>
          </p:nvPr>
        </p:nvSpPr>
        <p:spPr>
          <a:xfrm>
            <a:off x="3898101" y="0"/>
            <a:ext cx="2982119" cy="464820"/>
          </a:xfrm>
          <a:prstGeom prst="rect">
            <a:avLst/>
          </a:prstGeom>
        </p:spPr>
        <p:txBody>
          <a:bodyPr vert="horz" lIns="92437" tIns="46219" rIns="92437" bIns="46219" rtlCol="0"/>
          <a:lstStyle>
            <a:lvl1pPr algn="r">
              <a:defRPr sz="1200"/>
            </a:lvl1pPr>
          </a:lstStyle>
          <a:p>
            <a:fld id="{4795BE4F-7B6E-486A-BE1F-58CC90FC25AC}" type="datetimeFigureOut">
              <a:rPr lang="en-US" smtClean="0"/>
              <a:pPr/>
              <a:t>9/24/2018</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1" y="8829967"/>
            <a:ext cx="2982119" cy="464820"/>
          </a:xfrm>
          <a:prstGeom prst="rect">
            <a:avLst/>
          </a:prstGeom>
        </p:spPr>
        <p:txBody>
          <a:bodyPr vert="horz" lIns="92437" tIns="46219" rIns="92437" bIns="46219" rtlCol="0" anchor="b"/>
          <a:lstStyle>
            <a:lvl1pPr algn="r">
              <a:defRPr sz="1200"/>
            </a:lvl1pPr>
          </a:lstStyle>
          <a:p>
            <a:fld id="{EC29AFF3-EC1A-4252-8F85-B1D31A507485}" type="slidenum">
              <a:rPr lang="en-US" smtClean="0"/>
              <a:pPr/>
              <a:t>‹#›</a:t>
            </a:fld>
            <a:endParaRPr lang="en-US" dirty="0"/>
          </a:p>
        </p:txBody>
      </p:sp>
    </p:spTree>
    <p:extLst>
      <p:ext uri="{BB962C8B-B14F-4D97-AF65-F5344CB8AC3E}">
        <p14:creationId xmlns:p14="http://schemas.microsoft.com/office/powerpoint/2010/main" val="346368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437" tIns="46219" rIns="92437" bIns="46219" rtlCol="0"/>
          <a:lstStyle>
            <a:lvl1pPr algn="r">
              <a:defRPr sz="1200"/>
            </a:lvl1pPr>
          </a:lstStyle>
          <a:p>
            <a:fld id="{A76322F0-CF15-4774-9258-601FEB8AE1BC}" type="datetimeFigureOut">
              <a:rPr lang="en-US" smtClean="0"/>
              <a:pPr/>
              <a:t>9/24/2018</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7"/>
            <a:ext cx="2982119" cy="464820"/>
          </a:xfrm>
          <a:prstGeom prst="rect">
            <a:avLst/>
          </a:prstGeom>
        </p:spPr>
        <p:txBody>
          <a:bodyPr vert="horz" lIns="92437" tIns="46219" rIns="92437" bIns="46219" rtlCol="0" anchor="b"/>
          <a:lstStyle>
            <a:lvl1pPr algn="r">
              <a:defRPr sz="1200"/>
            </a:lvl1pPr>
          </a:lstStyle>
          <a:p>
            <a:fld id="{6DBBE8A8-08FA-4FAD-8582-5A28A4765669}" type="slidenum">
              <a:rPr lang="en-US" smtClean="0"/>
              <a:pPr/>
              <a:t>‹#›</a:t>
            </a:fld>
            <a:endParaRPr lang="en-US" dirty="0"/>
          </a:p>
        </p:txBody>
      </p:sp>
    </p:spTree>
    <p:extLst>
      <p:ext uri="{BB962C8B-B14F-4D97-AF65-F5344CB8AC3E}">
        <p14:creationId xmlns:p14="http://schemas.microsoft.com/office/powerpoint/2010/main" val="3267486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2</a:t>
            </a:fld>
            <a:endParaRPr lang="en-US" dirty="0"/>
          </a:p>
        </p:txBody>
      </p:sp>
    </p:spTree>
    <p:extLst>
      <p:ext uri="{BB962C8B-B14F-4D97-AF65-F5344CB8AC3E}">
        <p14:creationId xmlns:p14="http://schemas.microsoft.com/office/powerpoint/2010/main" val="105446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4</a:t>
            </a:fld>
            <a:endParaRPr lang="en-US" dirty="0"/>
          </a:p>
        </p:txBody>
      </p:sp>
    </p:spTree>
    <p:extLst>
      <p:ext uri="{BB962C8B-B14F-4D97-AF65-F5344CB8AC3E}">
        <p14:creationId xmlns:p14="http://schemas.microsoft.com/office/powerpoint/2010/main" val="376606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6</a:t>
            </a:fld>
            <a:endParaRPr lang="en-US" dirty="0"/>
          </a:p>
        </p:txBody>
      </p:sp>
    </p:spTree>
    <p:extLst>
      <p:ext uri="{BB962C8B-B14F-4D97-AF65-F5344CB8AC3E}">
        <p14:creationId xmlns:p14="http://schemas.microsoft.com/office/powerpoint/2010/main" val="1009204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7</a:t>
            </a:fld>
            <a:endParaRPr lang="en-US" dirty="0"/>
          </a:p>
        </p:txBody>
      </p:sp>
    </p:spTree>
    <p:extLst>
      <p:ext uri="{BB962C8B-B14F-4D97-AF65-F5344CB8AC3E}">
        <p14:creationId xmlns:p14="http://schemas.microsoft.com/office/powerpoint/2010/main" val="811775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They will help with</a:t>
            </a:r>
            <a:r>
              <a:rPr lang="en-US" baseline="0" dirty="0"/>
              <a:t> the “white screen” that appears when trying to save a sub-assessment (ex. Non-Cash Benefits, Monthly Income).  You don’t have to watch both but one is a temporary and the other is a permanent fix.  Roll back tutorial will show how to prevent Windows from updating to the non-working version again.</a:t>
            </a:r>
            <a:endParaRPr lang="en-US" dirty="0"/>
          </a:p>
        </p:txBody>
      </p:sp>
      <p:sp>
        <p:nvSpPr>
          <p:cNvPr id="4" name="Slide Number Placeholder 3"/>
          <p:cNvSpPr>
            <a:spLocks noGrp="1"/>
          </p:cNvSpPr>
          <p:nvPr>
            <p:ph type="sldNum" sz="quarter" idx="10"/>
          </p:nvPr>
        </p:nvSpPr>
        <p:spPr/>
        <p:txBody>
          <a:bodyPr/>
          <a:lstStyle/>
          <a:p>
            <a:fld id="{6DBBE8A8-08FA-4FAD-8582-5A28A4765669}" type="slidenum">
              <a:rPr lang="en-US" smtClean="0"/>
              <a:pPr/>
              <a:t>18</a:t>
            </a:fld>
            <a:endParaRPr lang="en-US" dirty="0"/>
          </a:p>
        </p:txBody>
      </p:sp>
    </p:spTree>
    <p:extLst>
      <p:ext uri="{BB962C8B-B14F-4D97-AF65-F5344CB8AC3E}">
        <p14:creationId xmlns:p14="http://schemas.microsoft.com/office/powerpoint/2010/main" val="55090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847353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64286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147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944868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361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72483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09672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2064397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64275"/>
            <a:ext cx="2133600" cy="365125"/>
          </a:xfrm>
        </p:spPr>
        <p:txBody>
          <a:bodyPr/>
          <a:lstStyle>
            <a:lvl1pPr>
              <a:defRPr>
                <a:solidFill>
                  <a:schemeClr val="bg1">
                    <a:lumMod val="65000"/>
                  </a:schemeClr>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a:xfrm>
            <a:off x="3124200" y="6264275"/>
            <a:ext cx="2895600" cy="365125"/>
          </a:xfrm>
        </p:spPr>
        <p:txBody>
          <a:bodyPr/>
          <a:lstStyle>
            <a:lvl1pPr>
              <a:defRPr>
                <a:solidFill>
                  <a:schemeClr val="bg1">
                    <a:lumMod val="65000"/>
                  </a:schemeClr>
                </a:solidFill>
              </a:defRPr>
            </a:lvl1pPr>
          </a:lstStyle>
          <a:p>
            <a:endParaRPr lang="en-US" dirty="0"/>
          </a:p>
        </p:txBody>
      </p:sp>
      <p:sp>
        <p:nvSpPr>
          <p:cNvPr id="6" name="Slide Number Placeholder 5"/>
          <p:cNvSpPr>
            <a:spLocks noGrp="1"/>
          </p:cNvSpPr>
          <p:nvPr>
            <p:ph type="sldNum" sz="quarter" idx="12"/>
          </p:nvPr>
        </p:nvSpPr>
        <p:spPr>
          <a:xfrm>
            <a:off x="6553200" y="6264275"/>
            <a:ext cx="2133600" cy="365125"/>
          </a:xfrm>
        </p:spPr>
        <p:txBody>
          <a:bodyPr/>
          <a:lstStyle>
            <a:lvl1pPr>
              <a:defRPr>
                <a:solidFill>
                  <a:schemeClr val="bg1">
                    <a:lumMod val="65000"/>
                  </a:schemeClr>
                </a:solidFill>
              </a:defRPr>
            </a:lvl1p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3267747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7" name="Title 1"/>
          <p:cNvSpPr>
            <a:spLocks noGrp="1"/>
          </p:cNvSpPr>
          <p:nvPr>
            <p:ph type="title"/>
          </p:nvPr>
        </p:nvSpPr>
        <p:spPr>
          <a:xfrm>
            <a:off x="1066800" y="0"/>
            <a:ext cx="7848600" cy="990600"/>
          </a:xfrm>
          <a:prstGeom prst="rect">
            <a:avLst/>
          </a:prstGeom>
        </p:spPr>
        <p:txBody>
          <a:bodyPr anchor="ctr"/>
          <a:lstStyle>
            <a:lvl1pPr>
              <a:defRPr b="1">
                <a:latin typeface="+mj-lt"/>
              </a:defRPr>
            </a:lvl1pPr>
          </a:lstStyle>
          <a:p>
            <a:endParaRPr lang="en-US" dirty="0"/>
          </a:p>
        </p:txBody>
      </p:sp>
      <p:pic>
        <p:nvPicPr>
          <p:cNvPr id="8" name="Picture 7"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9"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10" name="Picture 9"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3745336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11"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12" name="Picture 11"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
        <p:nvSpPr>
          <p:cNvPr id="6" name="Title 1"/>
          <p:cNvSpPr>
            <a:spLocks noGrp="1"/>
          </p:cNvSpPr>
          <p:nvPr>
            <p:ph type="title"/>
          </p:nvPr>
        </p:nvSpPr>
        <p:spPr>
          <a:xfrm>
            <a:off x="1066800" y="0"/>
            <a:ext cx="7848600" cy="990600"/>
          </a:xfrm>
          <a:prstGeom prst="rect">
            <a:avLst/>
          </a:prstGeom>
        </p:spPr>
        <p:txBody>
          <a:bodyPr anchor="ctr"/>
          <a:lstStyle>
            <a:lvl1pPr>
              <a:defRPr b="1"/>
            </a:lvl1pPr>
          </a:lstStyle>
          <a:p>
            <a:endParaRPr lang="en-US" dirty="0"/>
          </a:p>
        </p:txBody>
      </p:sp>
      <p:pic>
        <p:nvPicPr>
          <p:cNvPr id="7" name="Picture 6" descr="CT-HMIS-Logo-blue-3d.jpg"/>
          <p:cNvPicPr>
            <a:picLocks noChangeAspect="1"/>
          </p:cNvPicPr>
          <p:nvPr userDrawn="1"/>
        </p:nvPicPr>
        <p:blipFill>
          <a:blip r:embed="rId3" cstate="print"/>
          <a:stretch>
            <a:fillRect/>
          </a:stretch>
        </p:blipFill>
        <p:spPr>
          <a:xfrm>
            <a:off x="152400" y="152400"/>
            <a:ext cx="762000" cy="762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B9228408-DCBC-432B-8EF2-D970E76DCCAE}" type="datetimeFigureOut">
              <a:rPr lang="en-US" smtClean="0"/>
              <a:pPr/>
              <a:t>9/24/2018</a:t>
            </a:fld>
            <a:endParaRPr lang="en-US" dirty="0"/>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462BD98A-FCA7-4375-96EB-509B501F610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35029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4547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2BD98A-FCA7-4375-96EB-509B501F610C}" type="slidenum">
              <a:rPr lang="en-US" smtClean="0"/>
              <a:pPr/>
              <a:t>‹#›</a:t>
            </a:fld>
            <a:endParaRPr lang="en-US" dirty="0"/>
          </a:p>
        </p:txBody>
      </p:sp>
      <p:pic>
        <p:nvPicPr>
          <p:cNvPr id="10" name="Picture 9" descr="CT-HMIS-Logo-blue-3d.jpg">
            <a:extLst>
              <a:ext uri="{FF2B5EF4-FFF2-40B4-BE49-F238E27FC236}">
                <a16:creationId xmlns:a16="http://schemas.microsoft.com/office/drawing/2014/main" id="{D15779FB-65AA-43F6-8949-74D0EAD13E68}"/>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37499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64137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6015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
        <p:nvSpPr>
          <p:cNvPr id="8" name="Title 1">
            <a:extLst>
              <a:ext uri="{FF2B5EF4-FFF2-40B4-BE49-F238E27FC236}">
                <a16:creationId xmlns:a16="http://schemas.microsoft.com/office/drawing/2014/main" id="{A567417F-1795-414A-8D13-74C979AFBAEB}"/>
              </a:ext>
            </a:extLst>
          </p:cNvPr>
          <p:cNvSpPr txBox="1">
            <a:spLocks/>
          </p:cNvSpPr>
          <p:nvPr userDrawn="1"/>
        </p:nvSpPr>
        <p:spPr>
          <a:xfrm>
            <a:off x="1066800" y="0"/>
            <a:ext cx="7848600" cy="9906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CT-HMIS-Logo-blue-3d.jpg">
            <a:extLst>
              <a:ext uri="{FF2B5EF4-FFF2-40B4-BE49-F238E27FC236}">
                <a16:creationId xmlns:a16="http://schemas.microsoft.com/office/drawing/2014/main" id="{4FC8E7A6-0BA8-45FC-A764-0CCE3D233898}"/>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49123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9228408-DCBC-432B-8EF2-D970E76DCCAE}" type="datetimeFigureOut">
              <a:rPr lang="en-US" smtClean="0"/>
              <a:pPr/>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2BD98A-FCA7-4375-96EB-509B501F610C}" type="slidenum">
              <a:rPr lang="en-US" smtClean="0"/>
              <a:pPr/>
              <a:t>‹#›</a:t>
            </a:fld>
            <a:endParaRPr lang="en-US" dirty="0"/>
          </a:p>
        </p:txBody>
      </p:sp>
      <p:sp>
        <p:nvSpPr>
          <p:cNvPr id="8" name="Title 1">
            <a:extLst>
              <a:ext uri="{FF2B5EF4-FFF2-40B4-BE49-F238E27FC236}">
                <a16:creationId xmlns:a16="http://schemas.microsoft.com/office/drawing/2014/main" id="{DF2723FC-EA61-4F95-A611-13759D58BC60}"/>
              </a:ext>
            </a:extLst>
          </p:cNvPr>
          <p:cNvSpPr txBox="1">
            <a:spLocks/>
          </p:cNvSpPr>
          <p:nvPr userDrawn="1"/>
        </p:nvSpPr>
        <p:spPr>
          <a:xfrm>
            <a:off x="1066800" y="0"/>
            <a:ext cx="7848600" cy="9906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CT-HMIS-Logo-blue-3d.jpg">
            <a:extLst>
              <a:ext uri="{FF2B5EF4-FFF2-40B4-BE49-F238E27FC236}">
                <a16:creationId xmlns:a16="http://schemas.microsoft.com/office/drawing/2014/main" id="{EB58A8D2-2EA9-49B0-B811-C5575A4B04DD}"/>
              </a:ext>
            </a:extLst>
          </p:cNvPr>
          <p:cNvPicPr>
            <a:picLocks noChangeAspect="1"/>
          </p:cNvPicPr>
          <p:nvPr userDrawn="1"/>
        </p:nvPicPr>
        <p:blipFill>
          <a:blip r:embed="rId2" cstate="print"/>
          <a:stretch>
            <a:fillRect/>
          </a:stretch>
        </p:blipFill>
        <p:spPr>
          <a:xfrm>
            <a:off x="152400" y="152400"/>
            <a:ext cx="762000" cy="762000"/>
          </a:xfrm>
          <a:prstGeom prst="rect">
            <a:avLst/>
          </a:prstGeom>
        </p:spPr>
      </p:pic>
    </p:spTree>
    <p:extLst>
      <p:ext uri="{BB962C8B-B14F-4D97-AF65-F5344CB8AC3E}">
        <p14:creationId xmlns:p14="http://schemas.microsoft.com/office/powerpoint/2010/main" val="269846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228408-DCBC-432B-8EF2-D970E76DCCAE}" type="datetimeFigureOut">
              <a:rPr lang="en-US" smtClean="0"/>
              <a:pPr/>
              <a:t>9/24/2018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62BD98A-FCA7-4375-96EB-509B501F610C}" type="slidenum">
              <a:rPr lang="en-US" smtClean="0"/>
              <a:pPr/>
              <a:t>‹#›</a:t>
            </a:fld>
            <a:endParaRPr lang="en-US" dirty="0"/>
          </a:p>
        </p:txBody>
      </p:sp>
    </p:spTree>
    <p:extLst>
      <p:ext uri="{BB962C8B-B14F-4D97-AF65-F5344CB8AC3E}">
        <p14:creationId xmlns:p14="http://schemas.microsoft.com/office/powerpoint/2010/main" val="1120820843"/>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650" r:id="rId18"/>
    <p:sldLayoutId id="2147483652" r:id="rId19"/>
    <p:sldLayoutId id="2147483653" r:id="rId20"/>
    <p:sldLayoutId id="2147483654" r:id="rId21"/>
    <p:sldLayoutId id="2147483655" r:id="rId2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1.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420-795E-4C5F-9601-8671DA463D4C}"/>
              </a:ext>
            </a:extLst>
          </p:cNvPr>
          <p:cNvSpPr>
            <a:spLocks noGrp="1"/>
          </p:cNvSpPr>
          <p:nvPr>
            <p:ph type="ctrTitle"/>
          </p:nvPr>
        </p:nvSpPr>
        <p:spPr>
          <a:xfrm>
            <a:off x="304800" y="1524000"/>
            <a:ext cx="7848600" cy="1788501"/>
          </a:xfrm>
        </p:spPr>
        <p:txBody>
          <a:bodyPr>
            <a:normAutofit fontScale="90000"/>
          </a:bodyPr>
          <a:lstStyle/>
          <a:p>
            <a:pPr algn="ctr"/>
            <a:br>
              <a:rPr lang="en-US" dirty="0"/>
            </a:br>
            <a:br>
              <a:rPr lang="en-US" dirty="0"/>
            </a:br>
            <a:r>
              <a:rPr lang="en-US" dirty="0"/>
              <a:t>KC METRO </a:t>
            </a:r>
            <a:br>
              <a:rPr lang="en-US" dirty="0"/>
            </a:br>
            <a:r>
              <a:rPr lang="en-US" dirty="0"/>
              <a:t>HMIS Training</a:t>
            </a:r>
          </a:p>
        </p:txBody>
      </p:sp>
      <p:sp>
        <p:nvSpPr>
          <p:cNvPr id="5" name="TextBox 4">
            <a:extLst>
              <a:ext uri="{FF2B5EF4-FFF2-40B4-BE49-F238E27FC236}">
                <a16:creationId xmlns:a16="http://schemas.microsoft.com/office/drawing/2014/main" id="{4F0EC8EF-1EC0-4F62-999F-AAC638AFA3FF}"/>
              </a:ext>
            </a:extLst>
          </p:cNvPr>
          <p:cNvSpPr txBox="1"/>
          <p:nvPr/>
        </p:nvSpPr>
        <p:spPr>
          <a:xfrm>
            <a:off x="1600200" y="3962400"/>
            <a:ext cx="5638800" cy="707886"/>
          </a:xfrm>
          <a:prstGeom prst="rect">
            <a:avLst/>
          </a:prstGeom>
          <a:noFill/>
        </p:spPr>
        <p:txBody>
          <a:bodyPr wrap="square" rtlCol="0">
            <a:spAutoFit/>
          </a:bodyPr>
          <a:lstStyle/>
          <a:p>
            <a:pPr algn="ctr"/>
            <a:r>
              <a:rPr lang="en-US" sz="4000" dirty="0">
                <a:solidFill>
                  <a:srgbClr val="F1AA2B"/>
                </a:solidFill>
              </a:rPr>
              <a:t>PATH</a:t>
            </a:r>
          </a:p>
        </p:txBody>
      </p:sp>
    </p:spTree>
    <p:extLst>
      <p:ext uri="{BB962C8B-B14F-4D97-AF65-F5344CB8AC3E}">
        <p14:creationId xmlns:p14="http://schemas.microsoft.com/office/powerpoint/2010/main" val="6050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8835" y="152400"/>
            <a:ext cx="6347713" cy="1320800"/>
          </a:xfrm>
        </p:spPr>
        <p:txBody>
          <a:bodyPr/>
          <a:lstStyle/>
          <a:p>
            <a:r>
              <a:rPr lang="en-US" dirty="0"/>
              <a:t>PATH</a:t>
            </a:r>
          </a:p>
        </p:txBody>
      </p:sp>
      <p:sp>
        <p:nvSpPr>
          <p:cNvPr id="2" name="Content Placeholder 1"/>
          <p:cNvSpPr>
            <a:spLocks noGrp="1"/>
          </p:cNvSpPr>
          <p:nvPr>
            <p:ph idx="1"/>
          </p:nvPr>
        </p:nvSpPr>
        <p:spPr>
          <a:xfrm>
            <a:off x="542634" y="822036"/>
            <a:ext cx="6772565" cy="4983163"/>
          </a:xfrm>
        </p:spPr>
        <p:txBody>
          <a:bodyPr>
            <a:normAutofit/>
          </a:bodyPr>
          <a:lstStyle/>
          <a:p>
            <a:endParaRPr lang="en-US" dirty="0">
              <a:solidFill>
                <a:schemeClr val="accent6">
                  <a:lumMod val="50000"/>
                </a:schemeClr>
              </a:solidFill>
            </a:endParaRPr>
          </a:p>
          <a:p>
            <a:r>
              <a:rPr lang="en-US" sz="2400" b="1" dirty="0">
                <a:solidFill>
                  <a:schemeClr val="accent6">
                    <a:lumMod val="50000"/>
                  </a:schemeClr>
                </a:solidFill>
              </a:rPr>
              <a:t>Engagement</a:t>
            </a:r>
            <a:r>
              <a:rPr lang="en-US" sz="2400" dirty="0">
                <a:solidFill>
                  <a:schemeClr val="accent6">
                    <a:lumMod val="50000"/>
                  </a:schemeClr>
                </a:solidFill>
              </a:rPr>
              <a:t>: </a:t>
            </a:r>
            <a:r>
              <a:rPr lang="en-US" dirty="0">
                <a:solidFill>
                  <a:schemeClr val="accent6">
                    <a:lumMod val="50000"/>
                  </a:schemeClr>
                </a:solidFill>
              </a:rPr>
              <a:t>The point at which an interactive client relationship results in a deliberate client assessment or beginning of a case plan. Engagement is a one-time event, may occur on or after the project entry date, and must occur prior to PATH enrollment and project exit. </a:t>
            </a:r>
          </a:p>
          <a:p>
            <a:pPr lvl="1"/>
            <a:r>
              <a:rPr lang="en-US" dirty="0">
                <a:solidFill>
                  <a:schemeClr val="accent6">
                    <a:lumMod val="50000"/>
                  </a:schemeClr>
                </a:solidFill>
              </a:rPr>
              <a:t>Clients cannot be enrolled in PATH without being engaged. Although some interactions with a client may result in a positive outcome (such as assisting a client access a shelter bed), without a deliberate client assessment or the beginning of a case plan, those interactions are not considered to be an engagement. </a:t>
            </a:r>
          </a:p>
          <a:p>
            <a:pPr marL="457200" lvl="1" indent="0" fontAlgn="base">
              <a:buNone/>
            </a:pPr>
            <a:endParaRPr lang="en-US" dirty="0"/>
          </a:p>
        </p:txBody>
      </p:sp>
    </p:spTree>
    <p:extLst>
      <p:ext uri="{BB962C8B-B14F-4D97-AF65-F5344CB8AC3E}">
        <p14:creationId xmlns:p14="http://schemas.microsoft.com/office/powerpoint/2010/main" val="384099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52400"/>
            <a:ext cx="6347713" cy="1320800"/>
          </a:xfrm>
        </p:spPr>
        <p:txBody>
          <a:bodyPr/>
          <a:lstStyle/>
          <a:p>
            <a:r>
              <a:rPr lang="en-US" dirty="0"/>
              <a:t>PATH</a:t>
            </a:r>
          </a:p>
        </p:txBody>
      </p:sp>
      <p:sp>
        <p:nvSpPr>
          <p:cNvPr id="2" name="Content Placeholder 1"/>
          <p:cNvSpPr>
            <a:spLocks noGrp="1"/>
          </p:cNvSpPr>
          <p:nvPr>
            <p:ph idx="1"/>
          </p:nvPr>
        </p:nvSpPr>
        <p:spPr>
          <a:xfrm>
            <a:off x="533400" y="1219200"/>
            <a:ext cx="6781800" cy="4983163"/>
          </a:xfrm>
        </p:spPr>
        <p:txBody>
          <a:bodyPr>
            <a:normAutofit/>
          </a:bodyPr>
          <a:lstStyle/>
          <a:p>
            <a:r>
              <a:rPr lang="en-US" sz="2400" b="1" dirty="0">
                <a:solidFill>
                  <a:schemeClr val="accent6">
                    <a:lumMod val="50000"/>
                  </a:schemeClr>
                </a:solidFill>
              </a:rPr>
              <a:t>Enrollment</a:t>
            </a:r>
            <a:r>
              <a:rPr lang="en-US" sz="2400" dirty="0">
                <a:solidFill>
                  <a:schemeClr val="accent6">
                    <a:lumMod val="50000"/>
                  </a:schemeClr>
                </a:solidFill>
              </a:rPr>
              <a:t>: </a:t>
            </a:r>
            <a:r>
              <a:rPr lang="en-US" dirty="0">
                <a:solidFill>
                  <a:schemeClr val="accent6">
                    <a:lumMod val="50000"/>
                  </a:schemeClr>
                </a:solidFill>
              </a:rPr>
              <a:t>A PATH-eligible individual and a PATH provider have mutually and formally agreed to engage in services and the provider has initiated an individual file or record for that individual. HMIS Data Element 4.20 (PATH Status) provides additional information regarding PATH enrollment. </a:t>
            </a:r>
          </a:p>
          <a:p>
            <a:pPr marL="457200" lvl="1" indent="0" fontAlgn="base">
              <a:buNone/>
            </a:pPr>
            <a:endParaRPr lang="en-US" dirty="0"/>
          </a:p>
        </p:txBody>
      </p:sp>
    </p:spTree>
    <p:extLst>
      <p:ext uri="{BB962C8B-B14F-4D97-AF65-F5344CB8AC3E}">
        <p14:creationId xmlns:p14="http://schemas.microsoft.com/office/powerpoint/2010/main" val="1453065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6347713" cy="1320800"/>
          </a:xfrm>
        </p:spPr>
        <p:txBody>
          <a:bodyPr/>
          <a:lstStyle/>
          <a:p>
            <a:r>
              <a:rPr lang="en-US" dirty="0"/>
              <a:t>PATH</a:t>
            </a:r>
          </a:p>
        </p:txBody>
      </p:sp>
      <p:sp>
        <p:nvSpPr>
          <p:cNvPr id="2" name="Content Placeholder 1"/>
          <p:cNvSpPr>
            <a:spLocks noGrp="1"/>
          </p:cNvSpPr>
          <p:nvPr>
            <p:ph idx="1"/>
          </p:nvPr>
        </p:nvSpPr>
        <p:spPr>
          <a:xfrm>
            <a:off x="533400" y="1219200"/>
            <a:ext cx="6781800" cy="4983163"/>
          </a:xfrm>
        </p:spPr>
        <p:txBody>
          <a:bodyPr>
            <a:normAutofit/>
          </a:bodyPr>
          <a:lstStyle/>
          <a:p>
            <a:r>
              <a:rPr lang="en-US" sz="2400" b="1" dirty="0">
                <a:solidFill>
                  <a:schemeClr val="accent6">
                    <a:lumMod val="50000"/>
                  </a:schemeClr>
                </a:solidFill>
              </a:rPr>
              <a:t>PATH Exit: </a:t>
            </a:r>
            <a:r>
              <a:rPr lang="en-US" dirty="0">
                <a:solidFill>
                  <a:schemeClr val="accent6">
                    <a:lumMod val="50000"/>
                  </a:schemeClr>
                </a:solidFill>
              </a:rPr>
              <a:t>In general, the period of time that passes from the date of last contact until project exit should be between 30 days and 90 days (or other length of time as established locally). </a:t>
            </a:r>
          </a:p>
          <a:p>
            <a:pPr lvl="1"/>
            <a:r>
              <a:rPr lang="en-US" dirty="0">
                <a:solidFill>
                  <a:schemeClr val="accent6">
                    <a:lumMod val="50000"/>
                  </a:schemeClr>
                </a:solidFill>
              </a:rPr>
              <a:t>Reengagement may happen within this timeframe, but cannot occur after project exit has occurred. In this case the Exit date will be dated as the date of last contact. </a:t>
            </a:r>
          </a:p>
        </p:txBody>
      </p:sp>
    </p:spTree>
    <p:extLst>
      <p:ext uri="{BB962C8B-B14F-4D97-AF65-F5344CB8AC3E}">
        <p14:creationId xmlns:p14="http://schemas.microsoft.com/office/powerpoint/2010/main" val="4011927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52400"/>
            <a:ext cx="6347713" cy="1320800"/>
          </a:xfrm>
        </p:spPr>
        <p:txBody>
          <a:bodyPr/>
          <a:lstStyle/>
          <a:p>
            <a:r>
              <a:rPr lang="en-US" dirty="0"/>
              <a:t>PATH</a:t>
            </a:r>
          </a:p>
        </p:txBody>
      </p:sp>
      <p:sp>
        <p:nvSpPr>
          <p:cNvPr id="2" name="Content Placeholder 1"/>
          <p:cNvSpPr>
            <a:spLocks noGrp="1"/>
          </p:cNvSpPr>
          <p:nvPr>
            <p:ph idx="1"/>
          </p:nvPr>
        </p:nvSpPr>
        <p:spPr>
          <a:xfrm>
            <a:off x="533400" y="1219200"/>
            <a:ext cx="6781800" cy="4983163"/>
          </a:xfrm>
        </p:spPr>
        <p:txBody>
          <a:bodyPr>
            <a:normAutofit/>
          </a:bodyPr>
          <a:lstStyle/>
          <a:p>
            <a:r>
              <a:rPr lang="en-US" sz="2400" b="1" dirty="0">
                <a:solidFill>
                  <a:schemeClr val="accent6">
                    <a:lumMod val="50000"/>
                  </a:schemeClr>
                </a:solidFill>
              </a:rPr>
              <a:t>Reengagement: </a:t>
            </a:r>
            <a:r>
              <a:rPr lang="en-US" dirty="0">
                <a:solidFill>
                  <a:schemeClr val="accent6">
                    <a:lumMod val="50000"/>
                  </a:schemeClr>
                </a:solidFill>
              </a:rPr>
              <a:t>The process of reestablishing interaction with PATH-enrolled individuals who are disconnected from PATH services in order to reconnect the client to services based on the previously developed case management or goal plan. </a:t>
            </a:r>
          </a:p>
          <a:p>
            <a:pPr lvl="1"/>
            <a:r>
              <a:rPr lang="en-US" dirty="0">
                <a:solidFill>
                  <a:schemeClr val="accent6">
                    <a:lumMod val="50000"/>
                  </a:schemeClr>
                </a:solidFill>
              </a:rPr>
              <a:t>Reengagement must occur after enrollment and prior to project exit. </a:t>
            </a:r>
          </a:p>
        </p:txBody>
      </p:sp>
    </p:spTree>
    <p:extLst>
      <p:ext uri="{BB962C8B-B14F-4D97-AF65-F5344CB8AC3E}">
        <p14:creationId xmlns:p14="http://schemas.microsoft.com/office/powerpoint/2010/main" val="208948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6347713" cy="1320800"/>
          </a:xfrm>
        </p:spPr>
        <p:txBody>
          <a:bodyPr/>
          <a:lstStyle/>
          <a:p>
            <a:r>
              <a:rPr lang="en-US" dirty="0"/>
              <a:t>PATH</a:t>
            </a:r>
          </a:p>
        </p:txBody>
      </p:sp>
      <p:sp>
        <p:nvSpPr>
          <p:cNvPr id="2" name="Content Placeholder 1"/>
          <p:cNvSpPr>
            <a:spLocks noGrp="1"/>
          </p:cNvSpPr>
          <p:nvPr>
            <p:ph idx="1"/>
          </p:nvPr>
        </p:nvSpPr>
        <p:spPr>
          <a:xfrm>
            <a:off x="609600" y="1219200"/>
            <a:ext cx="6781800" cy="4983163"/>
          </a:xfrm>
        </p:spPr>
        <p:txBody>
          <a:bodyPr>
            <a:normAutofit/>
          </a:bodyPr>
          <a:lstStyle/>
          <a:p>
            <a:r>
              <a:rPr lang="en-US" sz="2400" b="1" dirty="0">
                <a:solidFill>
                  <a:schemeClr val="accent6">
                    <a:lumMod val="50000"/>
                  </a:schemeClr>
                </a:solidFill>
              </a:rPr>
              <a:t>Referral</a:t>
            </a:r>
            <a:r>
              <a:rPr lang="en-US" sz="2400" dirty="0">
                <a:solidFill>
                  <a:schemeClr val="accent6">
                    <a:lumMod val="50000"/>
                  </a:schemeClr>
                </a:solidFill>
              </a:rPr>
              <a:t>: </a:t>
            </a:r>
            <a:r>
              <a:rPr lang="en-US" dirty="0">
                <a:solidFill>
                  <a:schemeClr val="accent6">
                    <a:lumMod val="50000"/>
                  </a:schemeClr>
                </a:solidFill>
              </a:rPr>
              <a:t>Active and direct PATH staff support on behalf of or in conjunction with a PATH-enrolled individual to connect to an appropriate agency, organization, or service. </a:t>
            </a:r>
          </a:p>
          <a:p>
            <a:pPr lvl="1"/>
            <a:r>
              <a:rPr lang="en-US" dirty="0">
                <a:solidFill>
                  <a:schemeClr val="accent6">
                    <a:lumMod val="50000"/>
                  </a:schemeClr>
                </a:solidFill>
              </a:rPr>
              <a:t>Referrals are only reported for PATH-funded referrals provided to a PATH-enrolled individual. </a:t>
            </a:r>
          </a:p>
        </p:txBody>
      </p:sp>
    </p:spTree>
    <p:extLst>
      <p:ext uri="{BB962C8B-B14F-4D97-AF65-F5344CB8AC3E}">
        <p14:creationId xmlns:p14="http://schemas.microsoft.com/office/powerpoint/2010/main" val="1337750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6347713" cy="1320800"/>
          </a:xfrm>
        </p:spPr>
        <p:txBody>
          <a:bodyPr/>
          <a:lstStyle/>
          <a:p>
            <a:r>
              <a:rPr lang="en-US" dirty="0"/>
              <a:t>PATH</a:t>
            </a:r>
          </a:p>
        </p:txBody>
      </p:sp>
      <p:sp>
        <p:nvSpPr>
          <p:cNvPr id="2" name="Content Placeholder 1"/>
          <p:cNvSpPr>
            <a:spLocks noGrp="1"/>
          </p:cNvSpPr>
          <p:nvPr>
            <p:ph idx="1"/>
          </p:nvPr>
        </p:nvSpPr>
        <p:spPr>
          <a:xfrm>
            <a:off x="602673" y="1219200"/>
            <a:ext cx="7010400" cy="4983163"/>
          </a:xfrm>
        </p:spPr>
        <p:txBody>
          <a:bodyPr>
            <a:normAutofit/>
          </a:bodyPr>
          <a:lstStyle/>
          <a:p>
            <a:r>
              <a:rPr lang="en-US" sz="2400" b="1" dirty="0">
                <a:solidFill>
                  <a:schemeClr val="accent6">
                    <a:lumMod val="50000"/>
                  </a:schemeClr>
                </a:solidFill>
              </a:rPr>
              <a:t>Services: </a:t>
            </a:r>
            <a:r>
              <a:rPr lang="en-US" dirty="0">
                <a:solidFill>
                  <a:schemeClr val="accent6">
                    <a:lumMod val="50000"/>
                  </a:schemeClr>
                </a:solidFill>
              </a:rPr>
              <a:t>A specific PATH-funded assessment, benefit, or form of assistance provided to a PATH-enrolled individual. </a:t>
            </a:r>
          </a:p>
          <a:p>
            <a:pPr lvl="1"/>
            <a:r>
              <a:rPr lang="en-US" dirty="0">
                <a:solidFill>
                  <a:schemeClr val="accent6">
                    <a:lumMod val="50000"/>
                  </a:schemeClr>
                </a:solidFill>
              </a:rPr>
              <a:t>PATH-funded services may include:</a:t>
            </a:r>
          </a:p>
          <a:p>
            <a:pPr lvl="2">
              <a:spcBef>
                <a:spcPts val="300"/>
              </a:spcBef>
            </a:pPr>
            <a:r>
              <a:rPr lang="en-US" sz="1600" dirty="0">
                <a:solidFill>
                  <a:schemeClr val="accent6">
                    <a:lumMod val="50000"/>
                  </a:schemeClr>
                </a:solidFill>
              </a:rPr>
              <a:t>screening</a:t>
            </a:r>
          </a:p>
          <a:p>
            <a:pPr lvl="2">
              <a:spcBef>
                <a:spcPts val="600"/>
              </a:spcBef>
            </a:pPr>
            <a:r>
              <a:rPr lang="en-US" sz="1600" dirty="0">
                <a:solidFill>
                  <a:schemeClr val="accent6">
                    <a:lumMod val="50000"/>
                  </a:schemeClr>
                </a:solidFill>
              </a:rPr>
              <a:t>clinical assessment</a:t>
            </a:r>
          </a:p>
          <a:p>
            <a:pPr lvl="2">
              <a:spcBef>
                <a:spcPts val="600"/>
              </a:spcBef>
            </a:pPr>
            <a:r>
              <a:rPr lang="en-US" sz="1600" dirty="0">
                <a:solidFill>
                  <a:schemeClr val="accent6">
                    <a:lumMod val="50000"/>
                  </a:schemeClr>
                </a:solidFill>
              </a:rPr>
              <a:t>community-based mental health services</a:t>
            </a:r>
          </a:p>
          <a:p>
            <a:pPr lvl="2">
              <a:spcBef>
                <a:spcPts val="600"/>
              </a:spcBef>
            </a:pPr>
            <a:r>
              <a:rPr lang="en-US" sz="1600" dirty="0">
                <a:solidFill>
                  <a:schemeClr val="accent6">
                    <a:lumMod val="50000"/>
                  </a:schemeClr>
                </a:solidFill>
              </a:rPr>
              <a:t>substance use treatment</a:t>
            </a:r>
          </a:p>
          <a:p>
            <a:pPr lvl="2">
              <a:spcBef>
                <a:spcPts val="600"/>
              </a:spcBef>
            </a:pPr>
            <a:r>
              <a:rPr lang="en-US" sz="1600" dirty="0">
                <a:solidFill>
                  <a:schemeClr val="accent6">
                    <a:lumMod val="50000"/>
                  </a:schemeClr>
                </a:solidFill>
              </a:rPr>
              <a:t>housing assistance </a:t>
            </a:r>
          </a:p>
          <a:p>
            <a:pPr lvl="1">
              <a:spcBef>
                <a:spcPts val="1200"/>
              </a:spcBef>
            </a:pPr>
            <a:r>
              <a:rPr lang="en-US" dirty="0">
                <a:solidFill>
                  <a:schemeClr val="accent6">
                    <a:lumMod val="50000"/>
                  </a:schemeClr>
                </a:solidFill>
              </a:rPr>
              <a:t>Services are only reported for PATH-funded services provided to a PATH-enrolled individual. Descriptions of PATH-funded services may be found in the PATH Annual Report Manual. </a:t>
            </a:r>
          </a:p>
        </p:txBody>
      </p:sp>
    </p:spTree>
    <p:extLst>
      <p:ext uri="{BB962C8B-B14F-4D97-AF65-F5344CB8AC3E}">
        <p14:creationId xmlns:p14="http://schemas.microsoft.com/office/powerpoint/2010/main" val="107366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551873" y="152400"/>
            <a:ext cx="6347713" cy="1320800"/>
          </a:xfrm>
        </p:spPr>
        <p:txBody>
          <a:bodyPr/>
          <a:lstStyle/>
          <a:p>
            <a:r>
              <a:rPr lang="en-US" dirty="0"/>
              <a:t>PATH</a:t>
            </a:r>
          </a:p>
        </p:txBody>
      </p:sp>
      <p:sp>
        <p:nvSpPr>
          <p:cNvPr id="2" name="Content Placeholder 1"/>
          <p:cNvSpPr>
            <a:spLocks noGrp="1"/>
          </p:cNvSpPr>
          <p:nvPr>
            <p:ph idx="1"/>
          </p:nvPr>
        </p:nvSpPr>
        <p:spPr>
          <a:xfrm>
            <a:off x="609600" y="1295400"/>
            <a:ext cx="6629400" cy="4983163"/>
          </a:xfrm>
        </p:spPr>
        <p:txBody>
          <a:bodyPr>
            <a:normAutofit/>
          </a:bodyPr>
          <a:lstStyle/>
          <a:p>
            <a:r>
              <a:rPr lang="en-US" sz="2400" b="1" dirty="0">
                <a:solidFill>
                  <a:schemeClr val="accent6">
                    <a:lumMod val="50000"/>
                  </a:schemeClr>
                </a:solidFill>
              </a:rPr>
              <a:t>Services: </a:t>
            </a:r>
            <a:r>
              <a:rPr lang="en-US" dirty="0">
                <a:solidFill>
                  <a:schemeClr val="accent6">
                    <a:lumMod val="50000"/>
                  </a:schemeClr>
                </a:solidFill>
              </a:rPr>
              <a:t>A specific PATH-funded assessment, benefit, or form of assistance provided to a PATH-enrolled individual. PATH-funded services may include screening, clinical assessment, community-based mental health services, substance use treatment, and housing assistance. Services are only reported for PATH-funded services provided to a PATH-enrolled individual. Descriptions of PATH-funded services may be found in the PATH Annual Report Manual. </a:t>
            </a:r>
          </a:p>
        </p:txBody>
      </p:sp>
    </p:spTree>
    <p:extLst>
      <p:ext uri="{BB962C8B-B14F-4D97-AF65-F5344CB8AC3E}">
        <p14:creationId xmlns:p14="http://schemas.microsoft.com/office/powerpoint/2010/main" val="2758746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287517"/>
            <a:ext cx="6553198" cy="703083"/>
          </a:xfrm>
        </p:spPr>
        <p:txBody>
          <a:bodyPr>
            <a:normAutofit/>
          </a:bodyPr>
          <a:lstStyle/>
          <a:p>
            <a:r>
              <a:rPr lang="en-US" sz="3200" dirty="0"/>
              <a:t>How To Submit An Issue</a:t>
            </a:r>
          </a:p>
        </p:txBody>
      </p:sp>
      <p:sp>
        <p:nvSpPr>
          <p:cNvPr id="2" name="Content Placeholder 1"/>
          <p:cNvSpPr>
            <a:spLocks noGrp="1"/>
          </p:cNvSpPr>
          <p:nvPr>
            <p:ph idx="1"/>
          </p:nvPr>
        </p:nvSpPr>
        <p:spPr>
          <a:xfrm>
            <a:off x="876300" y="990600"/>
            <a:ext cx="6515100" cy="5105400"/>
          </a:xfrm>
        </p:spPr>
        <p:txBody>
          <a:bodyPr>
            <a:normAutofit lnSpcReduction="10000"/>
          </a:bodyPr>
          <a:lstStyle/>
          <a:p>
            <a:pPr marL="0" indent="0">
              <a:buNone/>
            </a:pPr>
            <a:r>
              <a:rPr lang="en-US" dirty="0">
                <a:solidFill>
                  <a:schemeClr val="accent6">
                    <a:lumMod val="50000"/>
                  </a:schemeClr>
                </a:solidFill>
              </a:rPr>
              <a:t>When submitting a Help Desk Ticket make sure to include:</a:t>
            </a:r>
          </a:p>
          <a:p>
            <a:pPr marL="0" indent="0">
              <a:buNone/>
            </a:pPr>
            <a:r>
              <a:rPr lang="en-US" b="1" dirty="0">
                <a:solidFill>
                  <a:schemeClr val="accent6">
                    <a:lumMod val="50000"/>
                  </a:schemeClr>
                </a:solidFill>
              </a:rPr>
              <a:t>General Client Issues</a:t>
            </a:r>
          </a:p>
          <a:p>
            <a:pPr lvl="1">
              <a:spcBef>
                <a:spcPts val="300"/>
              </a:spcBef>
            </a:pPr>
            <a:r>
              <a:rPr lang="en-US" sz="1800" dirty="0">
                <a:solidFill>
                  <a:schemeClr val="accent6">
                    <a:lumMod val="50000"/>
                  </a:schemeClr>
                </a:solidFill>
              </a:rPr>
              <a:t>Client ID(s) </a:t>
            </a:r>
            <a:r>
              <a:rPr lang="en-US" dirty="0">
                <a:solidFill>
                  <a:schemeClr val="accent6">
                    <a:lumMod val="50000"/>
                  </a:schemeClr>
                </a:solidFill>
              </a:rPr>
              <a:t>– </a:t>
            </a:r>
            <a:r>
              <a:rPr lang="en-US" sz="1400" i="1" dirty="0">
                <a:solidFill>
                  <a:schemeClr val="accent6">
                    <a:lumMod val="50000"/>
                  </a:schemeClr>
                </a:solidFill>
              </a:rPr>
              <a:t>most important</a:t>
            </a:r>
            <a:endParaRPr lang="en-US" i="1" dirty="0">
              <a:solidFill>
                <a:schemeClr val="accent6">
                  <a:lumMod val="50000"/>
                </a:schemeClr>
              </a:solidFill>
            </a:endParaRPr>
          </a:p>
          <a:p>
            <a:pPr lvl="1"/>
            <a:r>
              <a:rPr lang="en-US" sz="1800" dirty="0">
                <a:solidFill>
                  <a:schemeClr val="accent6">
                    <a:lumMod val="50000"/>
                  </a:schemeClr>
                </a:solidFill>
              </a:rPr>
              <a:t>Client Enrollment </a:t>
            </a:r>
            <a:r>
              <a:rPr lang="en-US" dirty="0">
                <a:solidFill>
                  <a:schemeClr val="accent6">
                    <a:lumMod val="50000"/>
                  </a:schemeClr>
                </a:solidFill>
              </a:rPr>
              <a:t>- </a:t>
            </a:r>
            <a:r>
              <a:rPr lang="en-US" sz="1400" i="1" dirty="0">
                <a:solidFill>
                  <a:schemeClr val="accent6">
                    <a:lumMod val="50000"/>
                  </a:schemeClr>
                </a:solidFill>
              </a:rPr>
              <a:t>which enrollment is being impacted by the issue</a:t>
            </a:r>
          </a:p>
          <a:p>
            <a:pPr lvl="1"/>
            <a:r>
              <a:rPr lang="en-US" sz="1800" dirty="0">
                <a:solidFill>
                  <a:schemeClr val="accent6">
                    <a:lumMod val="50000"/>
                  </a:schemeClr>
                </a:solidFill>
              </a:rPr>
              <a:t>User Login </a:t>
            </a:r>
            <a:r>
              <a:rPr lang="en-US" dirty="0">
                <a:solidFill>
                  <a:schemeClr val="accent6">
                    <a:lumMod val="50000"/>
                  </a:schemeClr>
                </a:solidFill>
              </a:rPr>
              <a:t>– </a:t>
            </a:r>
            <a:r>
              <a:rPr lang="en-US" sz="1400" i="1" dirty="0">
                <a:solidFill>
                  <a:schemeClr val="accent6">
                    <a:lumMod val="50000"/>
                  </a:schemeClr>
                </a:solidFill>
              </a:rPr>
              <a:t>if you have multiple logins, tell your user ID </a:t>
            </a:r>
            <a:endParaRPr lang="en-US" i="1" dirty="0">
              <a:solidFill>
                <a:schemeClr val="accent6">
                  <a:lumMod val="50000"/>
                </a:schemeClr>
              </a:solidFill>
            </a:endParaRPr>
          </a:p>
          <a:p>
            <a:pPr lvl="1"/>
            <a:r>
              <a:rPr lang="en-US" sz="1800" dirty="0">
                <a:solidFill>
                  <a:schemeClr val="accent6">
                    <a:lumMod val="50000"/>
                  </a:schemeClr>
                </a:solidFill>
              </a:rPr>
              <a:t>Role</a:t>
            </a:r>
            <a:r>
              <a:rPr lang="en-US" dirty="0">
                <a:solidFill>
                  <a:schemeClr val="accent6">
                    <a:lumMod val="50000"/>
                  </a:schemeClr>
                </a:solidFill>
              </a:rPr>
              <a:t> – </a:t>
            </a:r>
            <a:r>
              <a:rPr lang="en-US" sz="1400" i="1" dirty="0">
                <a:solidFill>
                  <a:schemeClr val="accent6">
                    <a:lumMod val="50000"/>
                  </a:schemeClr>
                </a:solidFill>
              </a:rPr>
              <a:t>tell us which role you are using </a:t>
            </a:r>
            <a:endParaRPr lang="en-US" i="1" dirty="0">
              <a:solidFill>
                <a:schemeClr val="accent6">
                  <a:lumMod val="50000"/>
                </a:schemeClr>
              </a:solidFill>
            </a:endParaRPr>
          </a:p>
          <a:p>
            <a:pPr marL="0" indent="0">
              <a:spcBef>
                <a:spcPts val="1200"/>
              </a:spcBef>
              <a:buNone/>
            </a:pPr>
            <a:r>
              <a:rPr lang="en-US" b="1" dirty="0">
                <a:solidFill>
                  <a:schemeClr val="accent6">
                    <a:lumMod val="50000"/>
                  </a:schemeClr>
                </a:solidFill>
              </a:rPr>
              <a:t>Report Issues</a:t>
            </a:r>
          </a:p>
          <a:p>
            <a:pPr lvl="1">
              <a:spcBef>
                <a:spcPts val="600"/>
              </a:spcBef>
            </a:pPr>
            <a:r>
              <a:rPr lang="en-US" sz="1800" dirty="0">
                <a:solidFill>
                  <a:schemeClr val="accent6">
                    <a:lumMod val="50000"/>
                  </a:schemeClr>
                </a:solidFill>
              </a:rPr>
              <a:t>If this is a report issue; what is the exact name of the report as it appears in HMIS?</a:t>
            </a:r>
          </a:p>
          <a:p>
            <a:pPr lvl="1"/>
            <a:r>
              <a:rPr lang="en-US" sz="1800" dirty="0">
                <a:solidFill>
                  <a:schemeClr val="accent6">
                    <a:lumMod val="50000"/>
                  </a:schemeClr>
                </a:solidFill>
              </a:rPr>
              <a:t>What date range are you using?</a:t>
            </a:r>
          </a:p>
          <a:p>
            <a:pPr lvl="1"/>
            <a:r>
              <a:rPr lang="en-US" sz="1800" dirty="0">
                <a:solidFill>
                  <a:schemeClr val="accent6">
                    <a:lumMod val="50000"/>
                  </a:schemeClr>
                </a:solidFill>
              </a:rPr>
              <a:t>Provide a few sample client IDs where you are seeing the problem</a:t>
            </a:r>
          </a:p>
          <a:p>
            <a:pPr lvl="1"/>
            <a:r>
              <a:rPr lang="en-US" sz="1800" dirty="0">
                <a:solidFill>
                  <a:schemeClr val="accent6">
                    <a:lumMod val="50000"/>
                  </a:schemeClr>
                </a:solidFill>
              </a:rPr>
              <a:t>Which section of the report has issues?</a:t>
            </a:r>
          </a:p>
          <a:p>
            <a:pPr lvl="1"/>
            <a:r>
              <a:rPr lang="en-US" sz="1800" dirty="0">
                <a:solidFill>
                  <a:schemeClr val="accent6">
                    <a:lumMod val="50000"/>
                  </a:schemeClr>
                </a:solidFill>
              </a:rPr>
              <a:t>What Program(s) are you running the report on?</a:t>
            </a:r>
          </a:p>
        </p:txBody>
      </p:sp>
    </p:spTree>
    <p:extLst>
      <p:ext uri="{BB962C8B-B14F-4D97-AF65-F5344CB8AC3E}">
        <p14:creationId xmlns:p14="http://schemas.microsoft.com/office/powerpoint/2010/main" val="2301467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4800600"/>
          </a:xfrm>
        </p:spPr>
        <p:txBody>
          <a:bodyPr>
            <a:noAutofit/>
          </a:bodyPr>
          <a:lstStyle/>
          <a:p>
            <a:pPr algn="ctr">
              <a:buNone/>
            </a:pPr>
            <a:r>
              <a:rPr lang="en-US" sz="3200" dirty="0">
                <a:solidFill>
                  <a:schemeClr val="accent1"/>
                </a:solidFill>
                <a:latin typeface="+mj-lt"/>
                <a:ea typeface="+mj-ea"/>
                <a:cs typeface="+mj-cs"/>
              </a:rPr>
              <a:t>Questions or comments?</a:t>
            </a:r>
          </a:p>
          <a:p>
            <a:pPr algn="ctr">
              <a:buNone/>
            </a:pPr>
            <a:r>
              <a:rPr lang="en-US" sz="2800" u="sng" dirty="0">
                <a:solidFill>
                  <a:srgbClr val="F1AA2B"/>
                </a:solidFill>
              </a:rPr>
              <a:t>hmishelpdesk@marc.org</a:t>
            </a:r>
          </a:p>
          <a:p>
            <a:pPr algn="ctr">
              <a:buNone/>
            </a:pPr>
            <a:endParaRPr lang="en-US" sz="2800" dirty="0"/>
          </a:p>
          <a:p>
            <a:pPr algn="ctr">
              <a:buNone/>
            </a:pPr>
            <a:r>
              <a:rPr lang="en-US" sz="3200" dirty="0">
                <a:solidFill>
                  <a:schemeClr val="accent1"/>
                </a:solidFill>
                <a:latin typeface="+mj-lt"/>
                <a:ea typeface="+mj-ea"/>
                <a:cs typeface="+mj-cs"/>
              </a:rPr>
              <a:t>Submit at ticket:</a:t>
            </a:r>
            <a:r>
              <a:rPr lang="en-US" sz="3200" dirty="0"/>
              <a:t> </a:t>
            </a:r>
            <a:r>
              <a:rPr lang="en-US" sz="2800" u="sng" dirty="0">
                <a:solidFill>
                  <a:srgbClr val="F1AA2B"/>
                </a:solidFill>
              </a:rPr>
              <a:t>http://www.kcmetrohmis.org/helpdesk.htm</a:t>
            </a:r>
          </a:p>
          <a:p>
            <a:pPr algn="ctr">
              <a:buNone/>
            </a:pPr>
            <a:endParaRPr lang="en-US" sz="6000" dirty="0"/>
          </a:p>
        </p:txBody>
      </p:sp>
      <p:sp>
        <p:nvSpPr>
          <p:cNvPr id="5" name="TextBox 4">
            <a:extLst>
              <a:ext uri="{FF2B5EF4-FFF2-40B4-BE49-F238E27FC236}">
                <a16:creationId xmlns:a16="http://schemas.microsoft.com/office/drawing/2014/main" id="{F8F1EB2B-D6D7-4EC6-B899-06DD763D6A0C}"/>
              </a:ext>
            </a:extLst>
          </p:cNvPr>
          <p:cNvSpPr txBox="1"/>
          <p:nvPr/>
        </p:nvSpPr>
        <p:spPr>
          <a:xfrm>
            <a:off x="5029200" y="4724400"/>
            <a:ext cx="2895600" cy="646331"/>
          </a:xfrm>
          <a:prstGeom prst="rect">
            <a:avLst/>
          </a:prstGeom>
          <a:noFill/>
        </p:spPr>
        <p:txBody>
          <a:bodyPr wrap="square" rtlCol="0">
            <a:spAutoFit/>
          </a:bodyPr>
          <a:lstStyle/>
          <a:p>
            <a:r>
              <a:rPr lang="en-US" sz="3600" i="1" dirty="0">
                <a:solidFill>
                  <a:srgbClr val="F1AA2B"/>
                </a:solidFill>
              </a:rPr>
              <a:t>Thank you</a:t>
            </a:r>
          </a:p>
        </p:txBody>
      </p:sp>
    </p:spTree>
    <p:extLst>
      <p:ext uri="{BB962C8B-B14F-4D97-AF65-F5344CB8AC3E}">
        <p14:creationId xmlns:p14="http://schemas.microsoft.com/office/powerpoint/2010/main" val="319834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8" name="Picture 7" descr="Logo-COLOR---200px.jpg"/>
          <p:cNvPicPr>
            <a:picLocks noChangeAspect="1"/>
          </p:cNvPicPr>
          <p:nvPr/>
        </p:nvPicPr>
        <p:blipFill>
          <a:blip r:embed="rId4" cstate="print"/>
          <a:stretch>
            <a:fillRect/>
          </a:stretch>
        </p:blipFill>
        <p:spPr>
          <a:xfrm>
            <a:off x="2481923" y="4298522"/>
            <a:ext cx="1143000" cy="1045845"/>
          </a:xfrm>
          <a:prstGeom prst="rect">
            <a:avLst/>
          </a:prstGeom>
        </p:spPr>
      </p:pic>
      <p:sp>
        <p:nvSpPr>
          <p:cNvPr id="9" name="Text Placeholder 2"/>
          <p:cNvSpPr txBox="1">
            <a:spLocks/>
          </p:cNvSpPr>
          <p:nvPr/>
        </p:nvSpPr>
        <p:spPr>
          <a:xfrm>
            <a:off x="4195431" y="4569389"/>
            <a:ext cx="2971799" cy="672309"/>
          </a:xfrm>
          <a:prstGeom prst="rect">
            <a:avLst/>
          </a:prstGeom>
        </p:spPr>
        <p:txBody>
          <a:bodyPr anchor="b">
            <a:normAutofit/>
          </a:bodyPr>
          <a:lstStyle>
            <a:lvl1pPr marL="0" indent="0">
              <a:buNone/>
              <a:tabLst>
                <a:tab pos="287338" algn="l"/>
                <a:tab pos="398463" algn="l"/>
              </a:tabLst>
              <a:defRPr sz="16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87338" algn="l"/>
                <a:tab pos="398463" algn="l"/>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	Help@NutmegIT.com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87338" algn="l"/>
                <a:tab pos="398463" algn="l"/>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	Nutmegit.com</a:t>
            </a:r>
          </a:p>
        </p:txBody>
      </p:sp>
      <p:sp>
        <p:nvSpPr>
          <p:cNvPr id="10" name="Text Placeholder 2"/>
          <p:cNvSpPr txBox="1">
            <a:spLocks/>
          </p:cNvSpPr>
          <p:nvPr/>
        </p:nvSpPr>
        <p:spPr>
          <a:xfrm>
            <a:off x="4195430" y="4261077"/>
            <a:ext cx="2971799" cy="1000093"/>
          </a:xfrm>
          <a:prstGeom prst="rect">
            <a:avLst/>
          </a:prstGeom>
        </p:spPr>
        <p:txBody>
          <a:bodyPr anchor="b">
            <a:normAutofit/>
          </a:bodyPr>
          <a:lstStyle>
            <a:lvl1pPr marL="0" indent="0">
              <a:buNone/>
              <a:tabLst>
                <a:tab pos="398463" algn="l"/>
              </a:tabLst>
              <a:defRPr sz="1600" b="1">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Provided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P</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398463" algn="l"/>
              </a:tabLst>
              <a:defRPr/>
            </a:pPr>
            <a:r>
              <a:rPr kumimoji="0" lang="en-US" sz="1600" b="1" i="0" u="none" strike="noStrike" kern="1200" cap="none" spc="0" normalizeH="0" baseline="0" noProof="0" dirty="0">
                <a:ln>
                  <a:noFill/>
                </a:ln>
                <a:solidFill>
                  <a:schemeClr val="tx1">
                    <a:lumMod val="50000"/>
                    <a:lumOff val="50000"/>
                  </a:schemeClr>
                </a:solidFill>
                <a:effectLst/>
                <a:uLnTx/>
                <a:uFillTx/>
                <a:latin typeface="+mn-lt"/>
                <a:ea typeface="+mn-ea"/>
                <a:cs typeface="+mn-cs"/>
              </a:rPr>
              <a:t>W</a:t>
            </a:r>
          </a:p>
        </p:txBody>
      </p:sp>
      <p:sp>
        <p:nvSpPr>
          <p:cNvPr id="11" name="Title 1"/>
          <p:cNvSpPr txBox="1">
            <a:spLocks/>
          </p:cNvSpPr>
          <p:nvPr/>
        </p:nvSpPr>
        <p:spPr>
          <a:xfrm>
            <a:off x="1143000" y="340669"/>
            <a:ext cx="5678487" cy="752475"/>
          </a:xfrm>
          <a:prstGeom prst="rect">
            <a:avLst/>
          </a:prstGeom>
        </p:spPr>
        <p:txBody>
          <a:bodyPr anchor="t"/>
          <a:lstStyle>
            <a:lvl1pPr algn="l">
              <a:defRPr sz="4000" b="1" cap="all">
                <a:solidFill>
                  <a:schemeClr val="tx1">
                    <a:lumMod val="50000"/>
                    <a:lumOff val="50000"/>
                  </a:schemeClr>
                </a:solidFill>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3600" noProof="0" dirty="0">
                <a:latin typeface="Myriad Pro" pitchFamily="34" charset="0"/>
                <a:ea typeface="+mj-ea"/>
                <a:cs typeface="+mj-cs"/>
              </a:rPr>
              <a:t>KC HMIS Training</a:t>
            </a:r>
            <a:endParaRPr kumimoji="0" lang="en-US" sz="3600" i="0" u="none" strike="noStrike" kern="1200" cap="all" spc="0" normalizeH="0" baseline="0" noProof="0" dirty="0">
              <a:ln>
                <a:noFill/>
              </a:ln>
              <a:solidFill>
                <a:schemeClr val="tx1">
                  <a:lumMod val="50000"/>
                  <a:lumOff val="50000"/>
                </a:schemeClr>
              </a:solidFill>
              <a:effectLst/>
              <a:uLnTx/>
              <a:uFillTx/>
              <a:latin typeface="Myriad Pro" pitchFamily="34" charset="0"/>
              <a:ea typeface="+mj-ea"/>
              <a:cs typeface="+mj-cs"/>
            </a:endParaRPr>
          </a:p>
        </p:txBody>
      </p:sp>
      <p:sp>
        <p:nvSpPr>
          <p:cNvPr id="12" name="Text Placeholder 2"/>
          <p:cNvSpPr txBox="1">
            <a:spLocks/>
          </p:cNvSpPr>
          <p:nvPr/>
        </p:nvSpPr>
        <p:spPr>
          <a:xfrm>
            <a:off x="3276600" y="914400"/>
            <a:ext cx="5678487" cy="444500"/>
          </a:xfrm>
          <a:prstGeom prst="rect">
            <a:avLst/>
          </a:prstGeom>
        </p:spPr>
        <p:txBody>
          <a:bodyPr anchor="b"/>
          <a:lstStyle>
            <a:lvl1pPr marL="0" indent="0">
              <a:buNone/>
              <a:defRPr sz="2000" b="1">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1" i="0" u="none" strike="noStrike" kern="1200" cap="none" spc="0" normalizeH="0" baseline="0" noProof="0" dirty="0">
              <a:ln>
                <a:noFill/>
              </a:ln>
              <a:solidFill>
                <a:schemeClr val="tx1"/>
              </a:solidFill>
              <a:effectLst/>
              <a:uLnTx/>
              <a:uFillTx/>
              <a:latin typeface="Myriad Pro" pitchFamily="34" charset="0"/>
            </a:endParaRPr>
          </a:p>
        </p:txBody>
      </p:sp>
      <p:sp>
        <p:nvSpPr>
          <p:cNvPr id="7" name="TextBox 6"/>
          <p:cNvSpPr txBox="1"/>
          <p:nvPr/>
        </p:nvSpPr>
        <p:spPr>
          <a:xfrm>
            <a:off x="838200" y="1489684"/>
            <a:ext cx="7382843" cy="3231654"/>
          </a:xfrm>
          <a:prstGeom prst="rect">
            <a:avLst/>
          </a:prstGeom>
          <a:noFill/>
        </p:spPr>
        <p:txBody>
          <a:bodyPr wrap="square" rtlCol="0">
            <a:spAutoFit/>
          </a:bodyPr>
          <a:lstStyle/>
          <a:p>
            <a:pPr algn="ctr"/>
            <a:r>
              <a:rPr lang="en-US" sz="2800" b="1" dirty="0">
                <a:solidFill>
                  <a:schemeClr val="bg1">
                    <a:lumMod val="50000"/>
                  </a:schemeClr>
                </a:solidFill>
              </a:rPr>
              <a:t>Presented by:</a:t>
            </a:r>
          </a:p>
          <a:p>
            <a:r>
              <a:rPr lang="en-US" sz="3600" b="1" dirty="0">
                <a:solidFill>
                  <a:schemeClr val="bg1">
                    <a:lumMod val="50000"/>
                  </a:schemeClr>
                </a:solidFill>
              </a:rPr>
              <a:t>Jim Bombaci, Nutmeg Consulting</a:t>
            </a: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a:p>
            <a:endParaRPr lang="en-US" sz="2800" b="1" dirty="0">
              <a:solidFill>
                <a:schemeClr val="bg1">
                  <a:lumMod val="50000"/>
                </a:schemeClr>
              </a:solidFill>
            </a:endParaRPr>
          </a:p>
        </p:txBody>
      </p:sp>
      <p:sp>
        <p:nvSpPr>
          <p:cNvPr id="2" name="TextBox 1">
            <a:extLst>
              <a:ext uri="{FF2B5EF4-FFF2-40B4-BE49-F238E27FC236}">
                <a16:creationId xmlns:a16="http://schemas.microsoft.com/office/drawing/2014/main" id="{C715C599-8126-454A-8FA3-B900E2B5B841}"/>
              </a:ext>
            </a:extLst>
          </p:cNvPr>
          <p:cNvSpPr txBox="1"/>
          <p:nvPr/>
        </p:nvSpPr>
        <p:spPr>
          <a:xfrm>
            <a:off x="1295400" y="2992062"/>
            <a:ext cx="6781800" cy="707886"/>
          </a:xfrm>
          <a:prstGeom prst="rect">
            <a:avLst/>
          </a:prstGeom>
          <a:noFill/>
        </p:spPr>
        <p:txBody>
          <a:bodyPr wrap="square" rtlCol="0">
            <a:spAutoFit/>
          </a:bodyPr>
          <a:lstStyle/>
          <a:p>
            <a:pPr algn="ctr"/>
            <a:r>
              <a:rPr lang="en-US" sz="2000" i="1" dirty="0"/>
              <a:t>Class training and PPT content by Nutmeg Consulting based on similar content for CT HMIS.</a:t>
            </a:r>
          </a:p>
        </p:txBody>
      </p:sp>
      <p:pic>
        <p:nvPicPr>
          <p:cNvPr id="13" name="Picture 12" descr="CT-HMIS-Logo-blue-3d.jpg">
            <a:extLst>
              <a:ext uri="{FF2B5EF4-FFF2-40B4-BE49-F238E27FC236}">
                <a16:creationId xmlns:a16="http://schemas.microsoft.com/office/drawing/2014/main" id="{1B7CDDEE-008E-4167-BC33-B1C624FDAB90}"/>
              </a:ext>
            </a:extLst>
          </p:cNvPr>
          <p:cNvPicPr>
            <a:picLocks noChangeAspect="1"/>
          </p:cNvPicPr>
          <p:nvPr/>
        </p:nvPicPr>
        <p:blipFill>
          <a:blip r:embed="rId5" cstate="print"/>
          <a:stretch>
            <a:fillRect/>
          </a:stretch>
        </p:blipFill>
        <p:spPr>
          <a:xfrm>
            <a:off x="533400" y="5421398"/>
            <a:ext cx="1079500" cy="1079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5727" y="203200"/>
            <a:ext cx="6347713" cy="1320800"/>
          </a:xfrm>
        </p:spPr>
        <p:txBody>
          <a:bodyPr/>
          <a:lstStyle/>
          <a:p>
            <a:r>
              <a:rPr lang="en-US" dirty="0"/>
              <a:t>Content</a:t>
            </a:r>
          </a:p>
        </p:txBody>
      </p:sp>
      <p:sp>
        <p:nvSpPr>
          <p:cNvPr id="2" name="Content Placeholder 1"/>
          <p:cNvSpPr>
            <a:spLocks noGrp="1"/>
          </p:cNvSpPr>
          <p:nvPr>
            <p:ph idx="1"/>
          </p:nvPr>
        </p:nvSpPr>
        <p:spPr>
          <a:xfrm>
            <a:off x="565727" y="1143000"/>
            <a:ext cx="8229600" cy="4343400"/>
          </a:xfrm>
        </p:spPr>
        <p:txBody>
          <a:bodyPr>
            <a:normAutofit/>
          </a:bodyPr>
          <a:lstStyle/>
          <a:p>
            <a:r>
              <a:rPr lang="en-US" sz="2800" dirty="0">
                <a:solidFill>
                  <a:schemeClr val="accent6">
                    <a:lumMod val="50000"/>
                  </a:schemeClr>
                </a:solidFill>
              </a:rPr>
              <a:t>General Info</a:t>
            </a:r>
          </a:p>
          <a:p>
            <a:r>
              <a:rPr lang="en-US" sz="2800" dirty="0">
                <a:solidFill>
                  <a:schemeClr val="accent6">
                    <a:lumMod val="50000"/>
                  </a:schemeClr>
                </a:solidFill>
              </a:rPr>
              <a:t>PATH Notes</a:t>
            </a:r>
          </a:p>
          <a:p>
            <a:r>
              <a:rPr lang="en-US" sz="2800" dirty="0">
                <a:solidFill>
                  <a:schemeClr val="accent6">
                    <a:lumMod val="50000"/>
                  </a:schemeClr>
                </a:solidFill>
              </a:rPr>
              <a:t>How to submit a request for support</a:t>
            </a:r>
          </a:p>
          <a:p>
            <a:pPr marL="0" indent="0">
              <a:buNone/>
            </a:pP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27000"/>
            <a:ext cx="6347713" cy="1320800"/>
          </a:xfrm>
        </p:spPr>
        <p:txBody>
          <a:bodyPr>
            <a:normAutofit/>
          </a:bodyPr>
          <a:lstStyle/>
          <a:p>
            <a:r>
              <a:rPr lang="en-US" sz="3600" dirty="0"/>
              <a:t>General Info</a:t>
            </a:r>
          </a:p>
        </p:txBody>
      </p:sp>
      <p:sp>
        <p:nvSpPr>
          <p:cNvPr id="2" name="Content Placeholder 1"/>
          <p:cNvSpPr>
            <a:spLocks noGrp="1"/>
          </p:cNvSpPr>
          <p:nvPr>
            <p:ph idx="1"/>
          </p:nvPr>
        </p:nvSpPr>
        <p:spPr>
          <a:xfrm>
            <a:off x="381000" y="805873"/>
            <a:ext cx="6781800" cy="5410200"/>
          </a:xfrm>
        </p:spPr>
        <p:txBody>
          <a:bodyPr>
            <a:normAutofit/>
          </a:bodyPr>
          <a:lstStyle/>
          <a:p>
            <a:pPr marL="0" indent="0">
              <a:buNone/>
            </a:pPr>
            <a:endParaRPr lang="en-US" sz="1200" dirty="0">
              <a:solidFill>
                <a:schemeClr val="accent6">
                  <a:lumMod val="50000"/>
                </a:schemeClr>
              </a:solidFill>
            </a:endParaRPr>
          </a:p>
          <a:p>
            <a:pPr lvl="0"/>
            <a:r>
              <a:rPr lang="en-US" sz="2400" b="1" dirty="0">
                <a:solidFill>
                  <a:schemeClr val="accent6">
                    <a:lumMod val="50000"/>
                  </a:schemeClr>
                </a:solidFill>
              </a:rPr>
              <a:t>Program Enrollment vs. Member Enrollment</a:t>
            </a:r>
          </a:p>
          <a:p>
            <a:pPr lvl="1"/>
            <a:endParaRPr lang="en-US" sz="1400" dirty="0">
              <a:solidFill>
                <a:schemeClr val="accent6">
                  <a:lumMod val="50000"/>
                </a:schemeClr>
              </a:solidFill>
            </a:endParaRPr>
          </a:p>
          <a:p>
            <a:pPr lvl="1"/>
            <a:r>
              <a:rPr lang="en-US" dirty="0">
                <a:solidFill>
                  <a:schemeClr val="accent6">
                    <a:lumMod val="50000"/>
                  </a:schemeClr>
                </a:solidFill>
              </a:rPr>
              <a:t>The Program enrollment should be thought of as the “household enrollment” that has the same enrollment date as the HoH</a:t>
            </a:r>
          </a:p>
          <a:p>
            <a:pPr lvl="1">
              <a:spcBef>
                <a:spcPts val="1200"/>
              </a:spcBef>
            </a:pPr>
            <a:r>
              <a:rPr lang="en-US" dirty="0">
                <a:solidFill>
                  <a:schemeClr val="accent6">
                    <a:lumMod val="50000"/>
                  </a:schemeClr>
                </a:solidFill>
              </a:rPr>
              <a:t>Member Enrollment – Other Member enrollment dates may vary</a:t>
            </a:r>
            <a:r>
              <a:rPr lang="en-US" sz="1400" dirty="0">
                <a:solidFill>
                  <a:schemeClr val="accent6">
                    <a:lumMod val="50000"/>
                  </a:schemeClr>
                </a:solidFill>
              </a:rPr>
              <a:t> </a:t>
            </a:r>
          </a:p>
          <a:p>
            <a:pPr marL="914400" lvl="2" indent="0">
              <a:spcBef>
                <a:spcPts val="600"/>
              </a:spcBef>
              <a:buNone/>
            </a:pPr>
            <a:r>
              <a:rPr lang="en-US" sz="1300" dirty="0">
                <a:solidFill>
                  <a:schemeClr val="accent6">
                    <a:lumMod val="50000"/>
                  </a:schemeClr>
                </a:solidFill>
              </a:rPr>
              <a:t>Case Management &gt; Project Enrollment &gt; Gear (selected enrollment) &gt; Member </a:t>
            </a:r>
          </a:p>
          <a:p>
            <a:pPr lvl="1">
              <a:spcBef>
                <a:spcPts val="1200"/>
              </a:spcBef>
            </a:pPr>
            <a:r>
              <a:rPr lang="en-US" dirty="0">
                <a:solidFill>
                  <a:schemeClr val="accent6">
                    <a:lumMod val="50000"/>
                  </a:schemeClr>
                </a:solidFill>
              </a:rPr>
              <a:t>When Adding a Program Enrollment</a:t>
            </a:r>
          </a:p>
          <a:p>
            <a:pPr marL="457200" lvl="1" indent="0">
              <a:buNone/>
            </a:pPr>
            <a:r>
              <a:rPr lang="en-US" sz="1200" dirty="0">
                <a:solidFill>
                  <a:schemeClr val="accent6">
                    <a:lumMod val="50000"/>
                  </a:schemeClr>
                </a:solidFill>
              </a:rPr>
              <a:t> </a:t>
            </a: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lvl="1"/>
            <a:endParaRPr lang="en-US" sz="1200" dirty="0">
              <a:solidFill>
                <a:schemeClr val="accent6">
                  <a:lumMod val="50000"/>
                </a:schemeClr>
              </a:solidFill>
            </a:endParaRPr>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graphicFrame>
        <p:nvGraphicFramePr>
          <p:cNvPr id="4" name="Table 3">
            <a:extLst>
              <a:ext uri="{FF2B5EF4-FFF2-40B4-BE49-F238E27FC236}">
                <a16:creationId xmlns:a16="http://schemas.microsoft.com/office/drawing/2014/main" id="{A4152E08-621C-409C-A048-2B9256C77C56}"/>
              </a:ext>
            </a:extLst>
          </p:cNvPr>
          <p:cNvGraphicFramePr>
            <a:graphicFrameLocks noGrp="1"/>
          </p:cNvGraphicFramePr>
          <p:nvPr>
            <p:extLst>
              <p:ext uri="{D42A27DB-BD31-4B8C-83A1-F6EECF244321}">
                <p14:modId xmlns:p14="http://schemas.microsoft.com/office/powerpoint/2010/main" val="2157190535"/>
              </p:ext>
            </p:extLst>
          </p:nvPr>
        </p:nvGraphicFramePr>
        <p:xfrm>
          <a:off x="1752600" y="4092056"/>
          <a:ext cx="4724400" cy="1280160"/>
        </p:xfrm>
        <a:graphic>
          <a:graphicData uri="http://schemas.openxmlformats.org/drawingml/2006/table">
            <a:tbl>
              <a:tblPr bandRow="1">
                <a:tableStyleId>{5C22544A-7EE6-4342-B048-85BDC9FD1C3A}</a:tableStyleId>
              </a:tblPr>
              <a:tblGrid>
                <a:gridCol w="3962400">
                  <a:extLst>
                    <a:ext uri="{9D8B030D-6E8A-4147-A177-3AD203B41FA5}">
                      <a16:colId xmlns:a16="http://schemas.microsoft.com/office/drawing/2014/main" val="1273692158"/>
                    </a:ext>
                  </a:extLst>
                </a:gridCol>
                <a:gridCol w="762000">
                  <a:extLst>
                    <a:ext uri="{9D8B030D-6E8A-4147-A177-3AD203B41FA5}">
                      <a16:colId xmlns:a16="http://schemas.microsoft.com/office/drawing/2014/main" val="775274290"/>
                    </a:ext>
                  </a:extLst>
                </a:gridCol>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solidFill>
                            <a:schemeClr val="accent6">
                              <a:lumMod val="50000"/>
                            </a:schemeClr>
                          </a:solidFill>
                        </a:rPr>
                        <a:t>Use </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i="1" dirty="0">
                          <a:solidFill>
                            <a:schemeClr val="accent6">
                              <a:lumMod val="50000"/>
                            </a:schemeClr>
                          </a:solidFill>
                        </a:rPr>
                        <a:t>Left Nav Menu </a:t>
                      </a:r>
                      <a:r>
                        <a:rPr lang="en-US" sz="1400" dirty="0">
                          <a:solidFill>
                            <a:schemeClr val="accent6">
                              <a:lumMod val="50000"/>
                            </a:schemeClr>
                          </a:solidFill>
                        </a:rPr>
                        <a:t>&gt; Add Client &gt; HMIS Intake</a:t>
                      </a:r>
                      <a:r>
                        <a:rPr lang="en-US" sz="1600" dirty="0">
                          <a:solidFill>
                            <a:schemeClr val="accent6">
                              <a:lumMod val="50000"/>
                            </a:schemeClr>
                          </a:solidFill>
                        </a:rPr>
                        <a:t>  </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050" dirty="0">
                          <a:solidFill>
                            <a:schemeClr val="accent6">
                              <a:lumMod val="50000"/>
                            </a:schemeClr>
                          </a:solidFill>
                        </a:rPr>
                        <a:t>and launch workflow</a:t>
                      </a:r>
                      <a:endParaRPr lang="en-US" sz="1400" dirty="0"/>
                    </a:p>
                  </a:txBody>
                  <a:tcPr/>
                </a:tc>
                <a:tc>
                  <a:txBody>
                    <a:bodyPr/>
                    <a:lstStyle/>
                    <a:p>
                      <a:endParaRPr lang="en-US" dirty="0"/>
                    </a:p>
                  </a:txBody>
                  <a:tcPr/>
                </a:tc>
                <a:extLst>
                  <a:ext uri="{0D108BD9-81ED-4DB2-BD59-A6C34878D82A}">
                    <a16:rowId xmlns:a16="http://schemas.microsoft.com/office/drawing/2014/main" val="4039565841"/>
                  </a:ext>
                </a:extLst>
              </a:tr>
              <a:tr h="560070">
                <a:tc>
                  <a:txBody>
                    <a:bodyPr/>
                    <a:lstStyle/>
                    <a:p>
                      <a:r>
                        <a:rPr lang="en-US" sz="1050" dirty="0">
                          <a:solidFill>
                            <a:schemeClr val="accent6">
                              <a:lumMod val="50000"/>
                            </a:schemeClr>
                          </a:solidFill>
                        </a:rPr>
                        <a:t>Do NOT use</a:t>
                      </a:r>
                    </a:p>
                    <a:p>
                      <a:pPr lvl="1"/>
                      <a:r>
                        <a:rPr lang="en-US" sz="1400" dirty="0">
                          <a:solidFill>
                            <a:schemeClr val="accent6">
                              <a:lumMod val="50000"/>
                            </a:schemeClr>
                          </a:solidFill>
                        </a:rPr>
                        <a:t>Add New </a:t>
                      </a:r>
                      <a:r>
                        <a:rPr lang="en-US" sz="1400" i="1" dirty="0">
                          <a:solidFill>
                            <a:schemeClr val="accent6">
                              <a:lumMod val="50000"/>
                            </a:schemeClr>
                          </a:solidFill>
                        </a:rPr>
                        <a:t>button (upper right corner)</a:t>
                      </a:r>
                    </a:p>
                    <a:p>
                      <a:pPr lvl="1" algn="r"/>
                      <a:r>
                        <a:rPr lang="en-US" sz="1050" i="0" dirty="0">
                          <a:solidFill>
                            <a:schemeClr val="accent6">
                              <a:lumMod val="50000"/>
                            </a:schemeClr>
                          </a:solidFill>
                        </a:rPr>
                        <a:t>It doesn’t include assessments</a:t>
                      </a:r>
                      <a:endParaRPr lang="en-US" sz="1050" i="0" dirty="0"/>
                    </a:p>
                  </a:txBody>
                  <a:tcPr/>
                </a:tc>
                <a:tc>
                  <a:txBody>
                    <a:bodyPr/>
                    <a:lstStyle/>
                    <a:p>
                      <a:endParaRPr lang="en-US" dirty="0"/>
                    </a:p>
                  </a:txBody>
                  <a:tcPr/>
                </a:tc>
                <a:extLst>
                  <a:ext uri="{0D108BD9-81ED-4DB2-BD59-A6C34878D82A}">
                    <a16:rowId xmlns:a16="http://schemas.microsoft.com/office/drawing/2014/main" val="1052756578"/>
                  </a:ext>
                </a:extLst>
              </a:tr>
            </a:tbl>
          </a:graphicData>
        </a:graphic>
      </p:graphicFrame>
      <p:pic>
        <p:nvPicPr>
          <p:cNvPr id="1026" name="Picture 2" descr="Image result for thumbs up icon thumbs down free">
            <a:extLst>
              <a:ext uri="{FF2B5EF4-FFF2-40B4-BE49-F238E27FC236}">
                <a16:creationId xmlns:a16="http://schemas.microsoft.com/office/drawing/2014/main" id="{60429973-9962-454A-9821-B976B14ADD43}"/>
              </a:ext>
            </a:extLst>
          </p:cNvPr>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ackgroundRemoval t="3994" b="94569" l="1597" r="99201">
                        <a14:foregroundMark x1="7188" y1="44249" x2="7188" y2="44249"/>
                        <a14:foregroundMark x1="9585" y1="43450" x2="19968" y2="41853"/>
                        <a14:foregroundMark x1="46486" y1="41054" x2="76198" y2="47444"/>
                        <a14:foregroundMark x1="71246" y1="4153" x2="71246" y2="4153"/>
                        <a14:foregroundMark x1="94569" y1="53035" x2="94569" y2="53035"/>
                        <a14:foregroundMark x1="64058" y1="94728" x2="64058" y2="94728"/>
                        <a14:foregroundMark x1="99361" y1="57029" x2="99361" y2="57029"/>
                        <a14:foregroundMark x1="1597" y1="33067" x2="1597" y2="33067"/>
                      </a14:backgroundRemoval>
                    </a14:imgEffect>
                  </a14:imgLayer>
                </a14:imgProps>
              </a:ext>
              <a:ext uri="{28A0092B-C50C-407E-A947-70E740481C1C}">
                <a14:useLocalDpi xmlns:a14="http://schemas.microsoft.com/office/drawing/2010/main" val="0"/>
              </a:ext>
            </a:extLst>
          </a:blip>
          <a:srcRect/>
          <a:stretch>
            <a:fillRect/>
          </a:stretch>
        </p:blipFill>
        <p:spPr bwMode="auto">
          <a:xfrm>
            <a:off x="5878132" y="4862656"/>
            <a:ext cx="345671" cy="3456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C9A998E1-E2BE-4872-B2F4-0ACE8B922B90}"/>
              </a:ext>
            </a:extLst>
          </p:cNvPr>
          <p:cNvPicPr>
            <a:picLocks noChangeAspect="1"/>
          </p:cNvPicPr>
          <p:nvPr/>
        </p:nvPicPr>
        <p:blipFill>
          <a:blip r:embed="rId5"/>
          <a:stretch>
            <a:fillRect/>
          </a:stretch>
        </p:blipFill>
        <p:spPr>
          <a:xfrm flipV="1">
            <a:off x="5878133" y="4267892"/>
            <a:ext cx="345671" cy="345671"/>
          </a:xfrm>
          <a:prstGeom prst="rect">
            <a:avLst/>
          </a:prstGeom>
        </p:spPr>
      </p:pic>
    </p:spTree>
    <p:extLst>
      <p:ext uri="{BB962C8B-B14F-4D97-AF65-F5344CB8AC3E}">
        <p14:creationId xmlns:p14="http://schemas.microsoft.com/office/powerpoint/2010/main" val="1699622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32F24653-E7C2-4F83-9F59-D7745D769436}"/>
              </a:ext>
            </a:extLst>
          </p:cNvPr>
          <p:cNvSpPr txBox="1">
            <a:spLocks/>
          </p:cNvSpPr>
          <p:nvPr/>
        </p:nvSpPr>
        <p:spPr>
          <a:xfrm>
            <a:off x="533400" y="127000"/>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General Info</a:t>
            </a:r>
            <a:endParaRPr lang="en-US" dirty="0"/>
          </a:p>
        </p:txBody>
      </p:sp>
      <p:sp>
        <p:nvSpPr>
          <p:cNvPr id="5" name="Content Placeholder 1">
            <a:extLst>
              <a:ext uri="{FF2B5EF4-FFF2-40B4-BE49-F238E27FC236}">
                <a16:creationId xmlns:a16="http://schemas.microsoft.com/office/drawing/2014/main" id="{2D1A088C-42D9-4A7F-9BF4-AAA1D11B8D6D}"/>
              </a:ext>
            </a:extLst>
          </p:cNvPr>
          <p:cNvSpPr txBox="1">
            <a:spLocks/>
          </p:cNvSpPr>
          <p:nvPr/>
        </p:nvSpPr>
        <p:spPr>
          <a:xfrm>
            <a:off x="838200" y="787400"/>
            <a:ext cx="6248400" cy="5410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sz="1200" dirty="0">
              <a:solidFill>
                <a:schemeClr val="accent6">
                  <a:lumMod val="50000"/>
                </a:schemeClr>
              </a:solidFill>
            </a:endParaRPr>
          </a:p>
          <a:p>
            <a:r>
              <a:rPr lang="en-US" sz="2000" b="1" dirty="0">
                <a:solidFill>
                  <a:schemeClr val="accent6">
                    <a:lumMod val="50000"/>
                  </a:schemeClr>
                </a:solidFill>
              </a:rPr>
              <a:t>Adult Only Data – </a:t>
            </a:r>
            <a:r>
              <a:rPr lang="en-US" sz="2000" dirty="0">
                <a:solidFill>
                  <a:schemeClr val="accent6">
                    <a:lumMod val="50000"/>
                  </a:schemeClr>
                </a:solidFill>
              </a:rPr>
              <a:t>non-cash and income</a:t>
            </a:r>
          </a:p>
          <a:p>
            <a:pPr marL="457200" lvl="1" indent="0">
              <a:spcBef>
                <a:spcPts val="600"/>
              </a:spcBef>
              <a:buNone/>
            </a:pPr>
            <a:r>
              <a:rPr lang="en-US" dirty="0">
                <a:solidFill>
                  <a:schemeClr val="accent6">
                    <a:lumMod val="50000"/>
                  </a:schemeClr>
                </a:solidFill>
              </a:rPr>
              <a:t>If child receives SSDI, report the income on the adult’s income assessment, not on the child’s</a:t>
            </a:r>
          </a:p>
          <a:p>
            <a:pPr>
              <a:spcBef>
                <a:spcPts val="1200"/>
              </a:spcBef>
            </a:pPr>
            <a:r>
              <a:rPr lang="en-US" sz="2000" b="1" dirty="0">
                <a:solidFill>
                  <a:schemeClr val="accent6">
                    <a:lumMod val="50000"/>
                  </a:schemeClr>
                </a:solidFill>
              </a:rPr>
              <a:t>All member data – </a:t>
            </a:r>
            <a:r>
              <a:rPr lang="en-US" sz="2000" dirty="0">
                <a:solidFill>
                  <a:schemeClr val="accent6">
                    <a:lumMod val="50000"/>
                  </a:schemeClr>
                </a:solidFill>
              </a:rPr>
              <a:t>health insurance, disabling conditions</a:t>
            </a:r>
          </a:p>
          <a:p>
            <a:pPr>
              <a:spcBef>
                <a:spcPts val="1200"/>
              </a:spcBef>
            </a:pPr>
            <a:r>
              <a:rPr lang="en-US" sz="2000" b="1" dirty="0">
                <a:solidFill>
                  <a:schemeClr val="accent6">
                    <a:lumMod val="50000"/>
                  </a:schemeClr>
                </a:solidFill>
              </a:rPr>
              <a:t>Annual Assessment rules – </a:t>
            </a:r>
            <a:r>
              <a:rPr lang="en-US" sz="2000" dirty="0">
                <a:solidFill>
                  <a:schemeClr val="accent6">
                    <a:lumMod val="50000"/>
                  </a:schemeClr>
                </a:solidFill>
              </a:rPr>
              <a:t>30 days before and after; based off program</a:t>
            </a:r>
            <a:r>
              <a:rPr lang="en-US" sz="2000" i="1" dirty="0">
                <a:solidFill>
                  <a:schemeClr val="accent6">
                    <a:lumMod val="50000"/>
                  </a:schemeClr>
                </a:solidFill>
              </a:rPr>
              <a:t> enrollment </a:t>
            </a:r>
            <a:r>
              <a:rPr lang="en-US" sz="2000" dirty="0">
                <a:solidFill>
                  <a:schemeClr val="accent6">
                    <a:lumMod val="50000"/>
                  </a:schemeClr>
                </a:solidFill>
              </a:rPr>
              <a:t>start date not </a:t>
            </a:r>
            <a:r>
              <a:rPr lang="en-US" sz="2000" i="1" dirty="0">
                <a:solidFill>
                  <a:schemeClr val="accent6">
                    <a:lumMod val="50000"/>
                  </a:schemeClr>
                </a:solidFill>
              </a:rPr>
              <a:t>member</a:t>
            </a:r>
            <a:r>
              <a:rPr lang="en-US" sz="2000" dirty="0">
                <a:solidFill>
                  <a:schemeClr val="accent6">
                    <a:lumMod val="50000"/>
                  </a:schemeClr>
                </a:solidFill>
              </a:rPr>
              <a:t> start date</a:t>
            </a:r>
            <a:endParaRPr lang="en-US" sz="2400" dirty="0">
              <a:solidFill>
                <a:schemeClr val="accent6">
                  <a:lumMod val="50000"/>
                </a:schemeClr>
              </a:solidFill>
            </a:endParaRPr>
          </a:p>
          <a:p>
            <a:pPr lvl="1"/>
            <a:endParaRPr lang="en-US" dirty="0"/>
          </a:p>
          <a:p>
            <a:pPr lvl="1"/>
            <a:endParaRPr lang="en-US" dirty="0"/>
          </a:p>
          <a:p>
            <a:pPr marL="0" indent="0">
              <a:buFont typeface="Wingdings 3" charset="2"/>
              <a:buNone/>
            </a:pPr>
            <a:endParaRPr lang="en-US" dirty="0"/>
          </a:p>
          <a:p>
            <a:pPr marL="457200" lvl="1" indent="0">
              <a:buFont typeface="Wingdings 3" charset="2"/>
              <a:buNone/>
            </a:pPr>
            <a:endParaRPr lang="en-US" dirty="0"/>
          </a:p>
          <a:p>
            <a:pPr marL="0" indent="0">
              <a:buFont typeface="Wingdings 3" charset="2"/>
              <a:buNone/>
            </a:pPr>
            <a:endParaRPr lang="en-US" dirty="0"/>
          </a:p>
          <a:p>
            <a:endParaRPr lang="en-US" dirty="0"/>
          </a:p>
          <a:p>
            <a:pPr marL="0" indent="0">
              <a:buFont typeface="Wingdings 3" charset="2"/>
              <a:buNone/>
            </a:pPr>
            <a:endParaRPr lang="en-US" dirty="0"/>
          </a:p>
          <a:p>
            <a:endParaRPr lang="en-US" dirty="0"/>
          </a:p>
        </p:txBody>
      </p:sp>
    </p:spTree>
    <p:extLst>
      <p:ext uri="{BB962C8B-B14F-4D97-AF65-F5344CB8AC3E}">
        <p14:creationId xmlns:p14="http://schemas.microsoft.com/office/powerpoint/2010/main" val="69367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6347713" cy="762000"/>
          </a:xfrm>
        </p:spPr>
        <p:txBody>
          <a:bodyPr>
            <a:normAutofit/>
          </a:bodyPr>
          <a:lstStyle/>
          <a:p>
            <a:r>
              <a:rPr lang="en-US" sz="3600" dirty="0"/>
              <a:t>General Info</a:t>
            </a:r>
          </a:p>
        </p:txBody>
      </p:sp>
      <p:sp>
        <p:nvSpPr>
          <p:cNvPr id="2" name="Content Placeholder 1"/>
          <p:cNvSpPr>
            <a:spLocks noGrp="1"/>
          </p:cNvSpPr>
          <p:nvPr>
            <p:ph idx="1"/>
          </p:nvPr>
        </p:nvSpPr>
        <p:spPr>
          <a:xfrm>
            <a:off x="609600" y="1219200"/>
            <a:ext cx="7010400" cy="5410200"/>
          </a:xfrm>
        </p:spPr>
        <p:txBody>
          <a:bodyPr>
            <a:normAutofit/>
          </a:bodyPr>
          <a:lstStyle/>
          <a:p>
            <a:r>
              <a:rPr lang="en-US" sz="2400" b="1" dirty="0">
                <a:solidFill>
                  <a:schemeClr val="accent6">
                    <a:lumMod val="50000"/>
                  </a:schemeClr>
                </a:solidFill>
              </a:rPr>
              <a:t>Data congruence</a:t>
            </a:r>
            <a:endParaRPr lang="en-US" sz="2400" dirty="0">
              <a:solidFill>
                <a:schemeClr val="accent6">
                  <a:lumMod val="50000"/>
                </a:schemeClr>
              </a:solidFill>
            </a:endParaRPr>
          </a:p>
          <a:p>
            <a:pPr lvl="1">
              <a:spcBef>
                <a:spcPts val="600"/>
              </a:spcBef>
            </a:pPr>
            <a:r>
              <a:rPr lang="en-US" sz="1800" dirty="0">
                <a:solidFill>
                  <a:schemeClr val="accent6">
                    <a:lumMod val="50000"/>
                  </a:schemeClr>
                </a:solidFill>
              </a:rPr>
              <a:t>If health insurance = yes, then a health insurance type </a:t>
            </a:r>
            <a:r>
              <a:rPr lang="en-US" sz="1800" i="1" dirty="0">
                <a:solidFill>
                  <a:schemeClr val="accent6">
                    <a:lumMod val="50000"/>
                  </a:schemeClr>
                </a:solidFill>
              </a:rPr>
              <a:t>must</a:t>
            </a:r>
            <a:r>
              <a:rPr lang="en-US" sz="1800" dirty="0">
                <a:solidFill>
                  <a:schemeClr val="accent6">
                    <a:lumMod val="50000"/>
                  </a:schemeClr>
                </a:solidFill>
              </a:rPr>
              <a:t> be selected</a:t>
            </a:r>
          </a:p>
          <a:p>
            <a:pPr lvl="1"/>
            <a:r>
              <a:rPr lang="en-US" sz="1800" dirty="0">
                <a:solidFill>
                  <a:schemeClr val="accent6">
                    <a:lumMod val="50000"/>
                  </a:schemeClr>
                </a:solidFill>
              </a:rPr>
              <a:t>If disabled = yes, then a disability type </a:t>
            </a:r>
            <a:r>
              <a:rPr lang="en-US" sz="1800" i="1" dirty="0">
                <a:solidFill>
                  <a:schemeClr val="accent6">
                    <a:lumMod val="50000"/>
                  </a:schemeClr>
                </a:solidFill>
              </a:rPr>
              <a:t>must</a:t>
            </a:r>
            <a:r>
              <a:rPr lang="en-US" sz="1800" dirty="0">
                <a:solidFill>
                  <a:schemeClr val="accent6">
                    <a:lumMod val="50000"/>
                  </a:schemeClr>
                </a:solidFill>
              </a:rPr>
              <a:t> be selected </a:t>
            </a:r>
          </a:p>
          <a:p>
            <a:pPr>
              <a:spcBef>
                <a:spcPts val="1800"/>
              </a:spcBef>
            </a:pPr>
            <a:r>
              <a:rPr lang="en-US" sz="2400" b="1" dirty="0">
                <a:solidFill>
                  <a:schemeClr val="accent6">
                    <a:lumMod val="50000"/>
                  </a:schemeClr>
                </a:solidFill>
              </a:rPr>
              <a:t>Disabling conditions </a:t>
            </a:r>
            <a:r>
              <a:rPr lang="en-US" sz="2400" dirty="0">
                <a:solidFill>
                  <a:schemeClr val="accent6">
                    <a:lumMod val="50000"/>
                  </a:schemeClr>
                </a:solidFill>
              </a:rPr>
              <a:t>– Chronic and Developmental – both are specific types. </a:t>
            </a:r>
          </a:p>
          <a:p>
            <a:pPr lvl="1">
              <a:spcBef>
                <a:spcPts val="600"/>
              </a:spcBef>
            </a:pPr>
            <a:r>
              <a:rPr lang="en-US" sz="1800" dirty="0">
                <a:solidFill>
                  <a:schemeClr val="accent6">
                    <a:lumMod val="50000"/>
                  </a:schemeClr>
                </a:solidFill>
              </a:rPr>
              <a:t>Chronic refers to chronic diseases i.e. hypertension, diabetes, liver disease</a:t>
            </a:r>
          </a:p>
          <a:p>
            <a:pPr lvl="0">
              <a:spcBef>
                <a:spcPts val="1800"/>
              </a:spcBef>
            </a:pPr>
            <a:r>
              <a:rPr lang="en-US" sz="2400" b="1" dirty="0">
                <a:solidFill>
                  <a:schemeClr val="accent6">
                    <a:lumMod val="50000"/>
                  </a:schemeClr>
                </a:solidFill>
              </a:rPr>
              <a:t>Chronic Homeless Calculation </a:t>
            </a:r>
            <a:r>
              <a:rPr lang="en-US" sz="2400" dirty="0">
                <a:solidFill>
                  <a:schemeClr val="accent6">
                    <a:lumMod val="50000"/>
                  </a:schemeClr>
                </a:solidFill>
              </a:rPr>
              <a:t>– HUD Universal Assessment – only assessed at project entry</a:t>
            </a:r>
          </a:p>
          <a:p>
            <a:pPr>
              <a:spcBef>
                <a:spcPts val="1800"/>
              </a:spcBef>
            </a:pPr>
            <a:r>
              <a:rPr lang="en-US" sz="2400" b="1" dirty="0">
                <a:solidFill>
                  <a:schemeClr val="accent6">
                    <a:lumMod val="50000"/>
                  </a:schemeClr>
                </a:solidFill>
              </a:rPr>
              <a:t>Enrollment ID/Family ID/Multiple Families </a:t>
            </a:r>
          </a:p>
          <a:p>
            <a:pPr lvl="1"/>
            <a:endParaRPr lang="en-US" dirty="0"/>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3738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03200"/>
            <a:ext cx="6347713" cy="1320800"/>
          </a:xfrm>
        </p:spPr>
        <p:txBody>
          <a:bodyPr>
            <a:normAutofit/>
          </a:bodyPr>
          <a:lstStyle/>
          <a:p>
            <a:r>
              <a:rPr lang="en-US" sz="3600" dirty="0"/>
              <a:t>General Info</a:t>
            </a:r>
          </a:p>
        </p:txBody>
      </p:sp>
      <p:sp>
        <p:nvSpPr>
          <p:cNvPr id="2" name="Content Placeholder 1"/>
          <p:cNvSpPr>
            <a:spLocks noGrp="1"/>
          </p:cNvSpPr>
          <p:nvPr>
            <p:ph idx="1"/>
          </p:nvPr>
        </p:nvSpPr>
        <p:spPr>
          <a:xfrm>
            <a:off x="152400" y="1219200"/>
            <a:ext cx="7409873" cy="5105400"/>
          </a:xfrm>
        </p:spPr>
        <p:txBody>
          <a:bodyPr>
            <a:normAutofit/>
          </a:bodyPr>
          <a:lstStyle/>
          <a:p>
            <a:r>
              <a:rPr lang="en-US" sz="2000" b="1" dirty="0">
                <a:solidFill>
                  <a:schemeClr val="accent6">
                    <a:lumMod val="50000"/>
                  </a:schemeClr>
                </a:solidFill>
              </a:rPr>
              <a:t>How to add member to existing enrollment:</a:t>
            </a:r>
          </a:p>
          <a:p>
            <a:pPr marL="457200" lvl="1" indent="0">
              <a:buNone/>
            </a:pPr>
            <a:r>
              <a:rPr lang="en-US" sz="1800" dirty="0">
                <a:solidFill>
                  <a:schemeClr val="accent6">
                    <a:lumMod val="50000"/>
                  </a:schemeClr>
                </a:solidFill>
              </a:rPr>
              <a:t>Case Management &gt; Family and Contacts &gt; Family &gt; Gear &gt; Add and Enroll Family Member</a:t>
            </a:r>
          </a:p>
          <a:p>
            <a:endParaRPr lang="en-US" sz="2400" dirty="0">
              <a:solidFill>
                <a:schemeClr val="accent6">
                  <a:lumMod val="50000"/>
                </a:schemeClr>
              </a:solidFill>
            </a:endParaRPr>
          </a:p>
          <a:p>
            <a:r>
              <a:rPr lang="en-US" sz="2000" b="1" dirty="0">
                <a:solidFill>
                  <a:schemeClr val="accent6">
                    <a:lumMod val="50000"/>
                  </a:schemeClr>
                </a:solidFill>
              </a:rPr>
              <a:t>How to exit member but leave other members:</a:t>
            </a:r>
          </a:p>
          <a:p>
            <a:pPr marL="457200" lvl="1" indent="0">
              <a:buNone/>
            </a:pPr>
            <a:r>
              <a:rPr lang="en-US" sz="1800" dirty="0">
                <a:solidFill>
                  <a:schemeClr val="accent6">
                    <a:lumMod val="50000"/>
                  </a:schemeClr>
                </a:solidFill>
              </a:rPr>
              <a:t>Program enrollment &gt; Gear &gt; Member &gt; Click on the member's name &gt; Complete exit assessment</a:t>
            </a:r>
          </a:p>
          <a:p>
            <a:endParaRPr lang="en-US" sz="2600" dirty="0"/>
          </a:p>
          <a:p>
            <a:pPr lvl="1"/>
            <a:endParaRPr lang="en-US" dirty="0"/>
          </a:p>
          <a:p>
            <a:pPr lvl="1"/>
            <a:endParaRPr lang="en-US" dirty="0"/>
          </a:p>
          <a:p>
            <a:pPr marL="0" indent="0">
              <a:buNone/>
            </a:pPr>
            <a:endParaRPr lang="en-US" dirty="0"/>
          </a:p>
          <a:p>
            <a:pPr marL="457200" lvl="1" indent="0">
              <a:buNone/>
            </a:pPr>
            <a:endParaRPr lang="en-US" dirty="0"/>
          </a:p>
          <a:p>
            <a:pPr marL="0" indent="0">
              <a:buNone/>
            </a:pP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73307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
            <a:ext cx="6347713" cy="1320800"/>
          </a:xfrm>
        </p:spPr>
        <p:txBody>
          <a:bodyPr/>
          <a:lstStyle/>
          <a:p>
            <a:r>
              <a:rPr lang="en-US" dirty="0"/>
              <a:t>PATH</a:t>
            </a:r>
          </a:p>
        </p:txBody>
      </p:sp>
      <p:sp>
        <p:nvSpPr>
          <p:cNvPr id="2" name="Content Placeholder 1"/>
          <p:cNvSpPr>
            <a:spLocks noGrp="1"/>
          </p:cNvSpPr>
          <p:nvPr>
            <p:ph idx="1"/>
          </p:nvPr>
        </p:nvSpPr>
        <p:spPr>
          <a:xfrm>
            <a:off x="616505" y="1219200"/>
            <a:ext cx="6934200" cy="4983163"/>
          </a:xfrm>
        </p:spPr>
        <p:txBody>
          <a:bodyPr>
            <a:normAutofit/>
          </a:bodyPr>
          <a:lstStyle/>
          <a:p>
            <a:r>
              <a:rPr lang="en-US" sz="2400" b="1" dirty="0">
                <a:solidFill>
                  <a:schemeClr val="accent6">
                    <a:lumMod val="50000"/>
                  </a:schemeClr>
                </a:solidFill>
              </a:rPr>
              <a:t>The Date of Engagement </a:t>
            </a:r>
            <a:r>
              <a:rPr lang="en-US" dirty="0">
                <a:solidFill>
                  <a:schemeClr val="accent6">
                    <a:lumMod val="50000"/>
                  </a:schemeClr>
                </a:solidFill>
              </a:rPr>
              <a:t>can be on or before the program enrollment date.</a:t>
            </a:r>
          </a:p>
          <a:p>
            <a:pPr lvl="1"/>
            <a:r>
              <a:rPr lang="en-US" dirty="0">
                <a:solidFill>
                  <a:schemeClr val="accent6">
                    <a:lumMod val="50000"/>
                  </a:schemeClr>
                </a:solidFill>
              </a:rPr>
              <a:t>The date of engagement should be entered into HMIS at the point that the client has been engaged by the outreach worker. </a:t>
            </a:r>
          </a:p>
          <a:p>
            <a:pPr marL="0" indent="0">
              <a:buNone/>
            </a:pPr>
            <a:endParaRPr lang="en-US" dirty="0">
              <a:solidFill>
                <a:schemeClr val="accent6">
                  <a:lumMod val="50000"/>
                </a:schemeClr>
              </a:solidFill>
            </a:endParaRPr>
          </a:p>
          <a:p>
            <a:r>
              <a:rPr lang="en-US" sz="2400" b="1" dirty="0">
                <a:solidFill>
                  <a:schemeClr val="accent6">
                    <a:lumMod val="50000"/>
                  </a:schemeClr>
                </a:solidFill>
              </a:rPr>
              <a:t>The Date of PATH Status Determination </a:t>
            </a:r>
            <a:r>
              <a:rPr lang="en-US" dirty="0">
                <a:solidFill>
                  <a:schemeClr val="accent6">
                    <a:lumMod val="50000"/>
                  </a:schemeClr>
                </a:solidFill>
              </a:rPr>
              <a:t>can be on or after the program enrollment date and on or after the </a:t>
            </a:r>
            <a:r>
              <a:rPr lang="en-US" b="1" dirty="0">
                <a:solidFill>
                  <a:schemeClr val="accent6">
                    <a:lumMod val="50000"/>
                  </a:schemeClr>
                </a:solidFill>
              </a:rPr>
              <a:t>Outreach Engagement Date</a:t>
            </a:r>
            <a:r>
              <a:rPr lang="en-US" dirty="0">
                <a:solidFill>
                  <a:schemeClr val="accent6">
                    <a:lumMod val="50000"/>
                  </a:schemeClr>
                </a:solidFill>
              </a:rPr>
              <a:t>. </a:t>
            </a:r>
          </a:p>
          <a:p>
            <a:pPr lvl="1"/>
            <a:r>
              <a:rPr lang="en-US" dirty="0">
                <a:solidFill>
                  <a:schemeClr val="accent6">
                    <a:lumMod val="50000"/>
                  </a:schemeClr>
                </a:solidFill>
              </a:rPr>
              <a:t>Rationale: Used to determine the enrollment status for each PATH client in order to count the number of enrolled clients. </a:t>
            </a:r>
          </a:p>
          <a:p>
            <a:pPr lvl="1"/>
            <a:r>
              <a:rPr lang="en-US" dirty="0">
                <a:solidFill>
                  <a:schemeClr val="accent6">
                    <a:lumMod val="50000"/>
                  </a:schemeClr>
                </a:solidFill>
              </a:rPr>
              <a:t>A PATH enrollment occurs at the point when a client has formally consented to participate in services provided by the PATH project.</a:t>
            </a:r>
          </a:p>
          <a:p>
            <a:pPr marL="457200" lvl="1" indent="0" fontAlgn="base">
              <a:buNone/>
            </a:pPr>
            <a:endParaRPr lang="en-US" dirty="0"/>
          </a:p>
        </p:txBody>
      </p:sp>
    </p:spTree>
    <p:extLst>
      <p:ext uri="{BB962C8B-B14F-4D97-AF65-F5344CB8AC3E}">
        <p14:creationId xmlns:p14="http://schemas.microsoft.com/office/powerpoint/2010/main" val="248428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28600"/>
            <a:ext cx="6347713" cy="1320800"/>
          </a:xfrm>
        </p:spPr>
        <p:txBody>
          <a:bodyPr/>
          <a:lstStyle/>
          <a:p>
            <a:r>
              <a:rPr lang="en-US" dirty="0"/>
              <a:t>PATH</a:t>
            </a:r>
          </a:p>
        </p:txBody>
      </p:sp>
      <p:sp>
        <p:nvSpPr>
          <p:cNvPr id="2" name="Content Placeholder 1"/>
          <p:cNvSpPr>
            <a:spLocks noGrp="1"/>
          </p:cNvSpPr>
          <p:nvPr>
            <p:ph idx="1"/>
          </p:nvPr>
        </p:nvSpPr>
        <p:spPr>
          <a:xfrm>
            <a:off x="609600" y="1219200"/>
            <a:ext cx="6629400" cy="4983163"/>
          </a:xfrm>
        </p:spPr>
        <p:txBody>
          <a:bodyPr>
            <a:normAutofit/>
          </a:bodyPr>
          <a:lstStyle/>
          <a:p>
            <a:r>
              <a:rPr lang="en-US" sz="2400" b="1" dirty="0">
                <a:solidFill>
                  <a:schemeClr val="accent6">
                    <a:lumMod val="50000"/>
                  </a:schemeClr>
                </a:solidFill>
              </a:rPr>
              <a:t>Contact – </a:t>
            </a:r>
            <a:r>
              <a:rPr lang="en-US" dirty="0">
                <a:solidFill>
                  <a:schemeClr val="accent6">
                    <a:lumMod val="50000"/>
                  </a:schemeClr>
                </a:solidFill>
              </a:rPr>
              <a:t>An interaction between a PATH-funded worker or workers and an individual who is potentially PATH eligible or enrolled in PATH. </a:t>
            </a:r>
          </a:p>
          <a:p>
            <a:pPr marL="685800" lvl="1"/>
            <a:r>
              <a:rPr lang="en-US" dirty="0">
                <a:solidFill>
                  <a:schemeClr val="accent6">
                    <a:lumMod val="50000"/>
                  </a:schemeClr>
                </a:solidFill>
              </a:rPr>
              <a:t>Contacts may range from a brief conversation between the street outreach worker and the client about the client’s well-being or needs, to a referral to service. </a:t>
            </a:r>
          </a:p>
          <a:p>
            <a:pPr marL="627063" lvl="1"/>
            <a:r>
              <a:rPr lang="en-US" dirty="0">
                <a:solidFill>
                  <a:schemeClr val="accent6">
                    <a:lumMod val="50000"/>
                  </a:schemeClr>
                </a:solidFill>
              </a:rPr>
              <a:t>A contact may occur in a street outreach setting or in a service setting such as an emergency shelter or drop-in center. </a:t>
            </a:r>
          </a:p>
          <a:p>
            <a:pPr marL="457200" lvl="1" indent="0" fontAlgn="base">
              <a:buNone/>
            </a:pPr>
            <a:endParaRPr lang="en-US" dirty="0"/>
          </a:p>
        </p:txBody>
      </p:sp>
    </p:spTree>
    <p:extLst>
      <p:ext uri="{BB962C8B-B14F-4D97-AF65-F5344CB8AC3E}">
        <p14:creationId xmlns:p14="http://schemas.microsoft.com/office/powerpoint/2010/main" val="3524637823"/>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12761</TotalTime>
  <Words>1164</Words>
  <Application>Microsoft Office PowerPoint</Application>
  <PresentationFormat>On-screen Show (4:3)</PresentationFormat>
  <Paragraphs>141</Paragraphs>
  <Slides>18</Slides>
  <Notes>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Myriad Pro</vt:lpstr>
      <vt:lpstr>Trebuchet MS</vt:lpstr>
      <vt:lpstr>Wingdings 3</vt:lpstr>
      <vt:lpstr>Facet</vt:lpstr>
      <vt:lpstr>  KC METRO  HMIS Training</vt:lpstr>
      <vt:lpstr>PowerPoint Presentation</vt:lpstr>
      <vt:lpstr>Content</vt:lpstr>
      <vt:lpstr>General Info</vt:lpstr>
      <vt:lpstr>PowerPoint Presentation</vt:lpstr>
      <vt:lpstr>General Info</vt:lpstr>
      <vt:lpstr>General Info</vt:lpstr>
      <vt:lpstr>PATH</vt:lpstr>
      <vt:lpstr>PATH</vt:lpstr>
      <vt:lpstr>PATH</vt:lpstr>
      <vt:lpstr>PATH</vt:lpstr>
      <vt:lpstr>PATH</vt:lpstr>
      <vt:lpstr>PATH</vt:lpstr>
      <vt:lpstr>PATH</vt:lpstr>
      <vt:lpstr>PATH</vt:lpstr>
      <vt:lpstr>PATH</vt:lpstr>
      <vt:lpstr>How To Submit An Issue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Hannayd Ruiz</cp:lastModifiedBy>
  <cp:revision>704</cp:revision>
  <cp:lastPrinted>2018-09-20T19:17:27Z</cp:lastPrinted>
  <dcterms:created xsi:type="dcterms:W3CDTF">2011-05-18T15:46:31Z</dcterms:created>
  <dcterms:modified xsi:type="dcterms:W3CDTF">2018-09-24T21:12:09Z</dcterms:modified>
</cp:coreProperties>
</file>